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activeX/activeX12.xml" ContentType="application/vnd.ms-office.activeX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activeX/activeX8.xml" ContentType="application/vnd.ms-office.activeX+xml"/>
  <Override PartName="/ppt/tags/tag42.xml" ContentType="application/vnd.openxmlformats-officedocument.presentationml.tag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activeX/activeX13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tags/tag32.xml" ContentType="application/vnd.openxmlformats-officedocument.presentationml.tags+xml"/>
  <Override PartName="/ppt/activeX/activeX9.xml" ContentType="application/vnd.ms-office.activeX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activeX/activeX1.xml" ContentType="application/vnd.ms-office.activeX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activeX/activeX10.xml" ContentType="application/vnd.ms-office.activeX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44.xml" ContentType="application/vnd.openxmlformats-officedocument.presentationml.tags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tags/tag11.xml" ContentType="application/vnd.openxmlformats-officedocument.presentationml.tags+xml"/>
  <Override PartName="/ppt/activeX/activeX6.xml" ContentType="application/vnd.ms-office.activeX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activeX/activeX11.xml" ContentType="application/vnd.ms-office.activeX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s/slide129.xml" ContentType="application/vnd.openxmlformats-officedocument.presentationml.slide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activeX/activeX7.xml" ContentType="application/vnd.ms-office.activeX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8"/>
  </p:notesMasterIdLst>
  <p:sldIdLst>
    <p:sldId id="665" r:id="rId2"/>
    <p:sldId id="407" r:id="rId3"/>
    <p:sldId id="445" r:id="rId4"/>
    <p:sldId id="408" r:id="rId5"/>
    <p:sldId id="414" r:id="rId6"/>
    <p:sldId id="415" r:id="rId7"/>
    <p:sldId id="442" r:id="rId8"/>
    <p:sldId id="435" r:id="rId9"/>
    <p:sldId id="433" r:id="rId10"/>
    <p:sldId id="434" r:id="rId11"/>
    <p:sldId id="436" r:id="rId12"/>
    <p:sldId id="437" r:id="rId13"/>
    <p:sldId id="447" r:id="rId14"/>
    <p:sldId id="448" r:id="rId15"/>
    <p:sldId id="815" r:id="rId16"/>
    <p:sldId id="818" r:id="rId17"/>
    <p:sldId id="817" r:id="rId18"/>
    <p:sldId id="441" r:id="rId19"/>
    <p:sldId id="413" r:id="rId20"/>
    <p:sldId id="793" r:id="rId21"/>
    <p:sldId id="819" r:id="rId22"/>
    <p:sldId id="820" r:id="rId23"/>
    <p:sldId id="821" r:id="rId24"/>
    <p:sldId id="523" r:id="rId25"/>
    <p:sldId id="644" r:id="rId26"/>
    <p:sldId id="534" r:id="rId27"/>
    <p:sldId id="536" r:id="rId28"/>
    <p:sldId id="537" r:id="rId29"/>
    <p:sldId id="541" r:id="rId30"/>
    <p:sldId id="546" r:id="rId31"/>
    <p:sldId id="550" r:id="rId32"/>
    <p:sldId id="552" r:id="rId33"/>
    <p:sldId id="553" r:id="rId34"/>
    <p:sldId id="808" r:id="rId35"/>
    <p:sldId id="791" r:id="rId36"/>
    <p:sldId id="792" r:id="rId37"/>
    <p:sldId id="809" r:id="rId38"/>
    <p:sldId id="749" r:id="rId39"/>
    <p:sldId id="751" r:id="rId40"/>
    <p:sldId id="753" r:id="rId41"/>
    <p:sldId id="754" r:id="rId42"/>
    <p:sldId id="755" r:id="rId43"/>
    <p:sldId id="756" r:id="rId44"/>
    <p:sldId id="757" r:id="rId45"/>
    <p:sldId id="759" r:id="rId46"/>
    <p:sldId id="758" r:id="rId47"/>
    <p:sldId id="760" r:id="rId48"/>
    <p:sldId id="761" r:id="rId49"/>
    <p:sldId id="789" r:id="rId50"/>
    <p:sldId id="794" r:id="rId51"/>
    <p:sldId id="645" r:id="rId52"/>
    <p:sldId id="524" r:id="rId53"/>
    <p:sldId id="525" r:id="rId54"/>
    <p:sldId id="526" r:id="rId55"/>
    <p:sldId id="532" r:id="rId56"/>
    <p:sldId id="810" r:id="rId57"/>
    <p:sldId id="555" r:id="rId58"/>
    <p:sldId id="556" r:id="rId59"/>
    <p:sldId id="557" r:id="rId60"/>
    <p:sldId id="558" r:id="rId61"/>
    <p:sldId id="561" r:id="rId62"/>
    <p:sldId id="562" r:id="rId63"/>
    <p:sldId id="621" r:id="rId64"/>
    <p:sldId id="563" r:id="rId65"/>
    <p:sldId id="564" r:id="rId66"/>
    <p:sldId id="565" r:id="rId67"/>
    <p:sldId id="567" r:id="rId68"/>
    <p:sldId id="586" r:id="rId69"/>
    <p:sldId id="575" r:id="rId70"/>
    <p:sldId id="600" r:id="rId71"/>
    <p:sldId id="577" r:id="rId72"/>
    <p:sldId id="578" r:id="rId73"/>
    <p:sldId id="601" r:id="rId74"/>
    <p:sldId id="811" r:id="rId75"/>
    <p:sldId id="605" r:id="rId76"/>
    <p:sldId id="607" r:id="rId77"/>
    <p:sldId id="608" r:id="rId78"/>
    <p:sldId id="609" r:id="rId79"/>
    <p:sldId id="603" r:id="rId80"/>
    <p:sldId id="646" r:id="rId81"/>
    <p:sldId id="623" r:id="rId82"/>
    <p:sldId id="624" r:id="rId83"/>
    <p:sldId id="625" r:id="rId84"/>
    <p:sldId id="626" r:id="rId85"/>
    <p:sldId id="627" r:id="rId86"/>
    <p:sldId id="628" r:id="rId87"/>
    <p:sldId id="648" r:id="rId88"/>
    <p:sldId id="647" r:id="rId89"/>
    <p:sldId id="382" r:id="rId90"/>
    <p:sldId id="649" r:id="rId91"/>
    <p:sldId id="389" r:id="rId92"/>
    <p:sldId id="650" r:id="rId93"/>
    <p:sldId id="656" r:id="rId94"/>
    <p:sldId id="560" r:id="rId95"/>
    <p:sldId id="797" r:id="rId96"/>
    <p:sldId id="651" r:id="rId97"/>
    <p:sldId id="727" r:id="rId98"/>
    <p:sldId id="728" r:id="rId99"/>
    <p:sldId id="807" r:id="rId100"/>
    <p:sldId id="813" r:id="rId101"/>
    <p:sldId id="671" r:id="rId102"/>
    <p:sldId id="672" r:id="rId103"/>
    <p:sldId id="673" r:id="rId104"/>
    <p:sldId id="814" r:id="rId105"/>
    <p:sldId id="684" r:id="rId106"/>
    <p:sldId id="685" r:id="rId107"/>
    <p:sldId id="690" r:id="rId108"/>
    <p:sldId id="804" r:id="rId109"/>
    <p:sldId id="694" r:id="rId110"/>
    <p:sldId id="713" r:id="rId111"/>
    <p:sldId id="695" r:id="rId112"/>
    <p:sldId id="699" r:id="rId113"/>
    <p:sldId id="696" r:id="rId114"/>
    <p:sldId id="700" r:id="rId115"/>
    <p:sldId id="701" r:id="rId116"/>
    <p:sldId id="801" r:id="rId117"/>
    <p:sldId id="702" r:id="rId118"/>
    <p:sldId id="714" r:id="rId119"/>
    <p:sldId id="803" r:id="rId120"/>
    <p:sldId id="715" r:id="rId121"/>
    <p:sldId id="705" r:id="rId122"/>
    <p:sldId id="718" r:id="rId123"/>
    <p:sldId id="703" r:id="rId124"/>
    <p:sldId id="720" r:id="rId125"/>
    <p:sldId id="716" r:id="rId126"/>
    <p:sldId id="721" r:id="rId127"/>
    <p:sldId id="722" r:id="rId128"/>
    <p:sldId id="723" r:id="rId129"/>
    <p:sldId id="724" r:id="rId130"/>
    <p:sldId id="725" r:id="rId131"/>
    <p:sldId id="802" r:id="rId132"/>
    <p:sldId id="681" r:id="rId133"/>
    <p:sldId id="706" r:id="rId134"/>
    <p:sldId id="799" r:id="rId135"/>
    <p:sldId id="798" r:id="rId136"/>
    <p:sldId id="824" r:id="rId1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C5C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341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00-armor-initial-patches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4817"/>
  <ax:ocxPr ax:name="_cy" ax:value="13044"/>
</ax:ocx>
</file>

<file path=ppt/activeX/activeX10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wall-blue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11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mvs-cvpr10.mov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5396"/>
  <ax:ocxPr ax:name="_cy" ax:value="19046"/>
</ax:ocx>
</file>

<file path=ppt/activeX/activeX12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0003-Manhattan.mov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5396"/>
  <ax:ocxPr ax:name="_cy" ax:value="19046"/>
</ax:ocx>
</file>

<file path=ppt/activeX/activeX13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iccv09-highres.mov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25396"/>
  <ax:ocxPr ax:name="_cy" ax:value="19046"/>
</ax:ocx>
</file>

<file path=ppt/activeX/activeX2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01-armor-patches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4817"/>
  <ax:ocxPr ax:name="_cy" ax:value="13044"/>
</ax:ocx>
</file>

<file path=ppt/activeX/activeX3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nskullb-patches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4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nskullb-blue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5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myface-patches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6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myface-blue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7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steps2-patches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8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steps2-blue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activeX/activeX9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newmovies/wall-patches000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12700"/>
  <ax:ocxPr ax:name="_cy" ax:value="9525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65B74-ADC9-44C4-ACF3-F98A17B9E35B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73EC1-CDFC-4B81-A1B4-6E4BF9E6A8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8995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ja-JP" smtClean="0"/>
          </a:p>
        </p:txBody>
      </p:sp>
      <p:sp>
        <p:nvSpPr>
          <p:cNvPr id="468996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F8DB0DAA-1FB8-4503-9CB3-D7D110D2F295}" type="slidenum">
              <a:rPr lang="en-US" altLang="ja-JP" sz="1200">
                <a:latin typeface="Calibri" pitchFamily="34" charset="0"/>
              </a:rPr>
              <a:pPr algn="r" defTabSz="914225"/>
              <a:t>101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4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ja-JP" smtClean="0"/>
          </a:p>
        </p:txBody>
      </p:sp>
      <p:sp>
        <p:nvSpPr>
          <p:cNvPr id="471044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AB1063D9-AEF4-4E6A-9059-661F366CBE14}" type="slidenum">
              <a:rPr lang="en-US" altLang="ja-JP" sz="1200">
                <a:latin typeface="Calibri" pitchFamily="34" charset="0"/>
              </a:rPr>
              <a:pPr algn="r" defTabSz="914225"/>
              <a:t>102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309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ja-JP" smtClean="0"/>
          </a:p>
        </p:txBody>
      </p:sp>
      <p:sp>
        <p:nvSpPr>
          <p:cNvPr id="473092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B56F4E66-23F1-4E63-8D91-27DBCDD01C0A}" type="slidenum">
              <a:rPr lang="en-US" altLang="ja-JP" sz="1200">
                <a:latin typeface="Calibri" pitchFamily="34" charset="0"/>
              </a:rPr>
              <a:pPr algn="r" defTabSz="914225"/>
              <a:t>103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309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ja-JP" smtClean="0"/>
          </a:p>
        </p:txBody>
      </p:sp>
      <p:sp>
        <p:nvSpPr>
          <p:cNvPr id="473092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B56F4E66-23F1-4E63-8D91-27DBCDD01C0A}" type="slidenum">
              <a:rPr lang="en-US" altLang="ja-JP" sz="1200">
                <a:latin typeface="Calibri" pitchFamily="34" charset="0"/>
              </a:rPr>
              <a:pPr algn="r" defTabSz="914225"/>
              <a:t>104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127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128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129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73EC1-CDFC-4B81-A1B4-6E4BF9E6A89E}" type="slidenum">
              <a:rPr lang="en-US" smtClean="0"/>
              <a:pPr/>
              <a:t>130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12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521220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E3302811-B030-42CF-83DF-F14F78591B33}" type="slidenum">
              <a:rPr lang="ja-JP" altLang="en-US" sz="1200">
                <a:latin typeface="Calibri" pitchFamily="34" charset="0"/>
              </a:rPr>
              <a:pPr algn="r" defTabSz="914225"/>
              <a:t>132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46C042-CAD5-4CD0-B382-C795586961F8}" type="slidenum">
              <a:rPr lang="en-US" altLang="ja-JP"/>
              <a:pPr/>
              <a:t>81</a:t>
            </a:fld>
            <a:endParaRPr lang="en-US" altLang="ja-JP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12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521220" name="Slide Number Placeholder 3"/>
          <p:cNvSpPr txBox="1">
            <a:spLocks noGrp="1"/>
          </p:cNvSpPr>
          <p:nvPr/>
        </p:nvSpPr>
        <p:spPr bwMode="auto">
          <a:xfrm>
            <a:off x="3884923" y="8685878"/>
            <a:ext cx="297154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9" rIns="91436" bIns="45719" anchor="b"/>
          <a:lstStyle/>
          <a:p>
            <a:pPr algn="r" defTabSz="914225"/>
            <a:fld id="{E3302811-B030-42CF-83DF-F14F78591B33}" type="slidenum">
              <a:rPr lang="ja-JP" altLang="en-US" sz="1200">
                <a:latin typeface="Calibri" pitchFamily="34" charset="0"/>
              </a:rPr>
              <a:pPr algn="r" defTabSz="914225"/>
              <a:t>134</a:t>
            </a:fld>
            <a:endParaRPr lang="en-US" altLang="ja-JP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310FE6-BCBC-4EE2-974E-78B724126E5D}" type="slidenum">
              <a:rPr lang="en-US" altLang="ja-JP"/>
              <a:pPr/>
              <a:t>82</a:t>
            </a:fld>
            <a:endParaRPr lang="en-US" altLang="ja-JP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ACD19E-6D47-4DC0-BFC2-DDDD40FD310C}" type="slidenum">
              <a:rPr lang="en-US" altLang="ja-JP"/>
              <a:pPr/>
              <a:t>83</a:t>
            </a:fld>
            <a:endParaRPr lang="en-US" altLang="ja-JP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1E2771-01A7-455A-95D0-4EDCE70B2715}" type="slidenum">
              <a:rPr lang="en-US" altLang="ja-JP"/>
              <a:pPr/>
              <a:t>84</a:t>
            </a:fld>
            <a:endParaRPr lang="en-US" altLang="ja-JP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C78EBB-F081-4540-A352-F3B53B34B8D5}" type="slidenum">
              <a:rPr lang="en-US" altLang="ja-JP"/>
              <a:pPr/>
              <a:t>85</a:t>
            </a:fld>
            <a:endParaRPr lang="en-US" altLang="ja-JP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6221B3-392C-4FBC-8A4A-BC106E613703}" type="slidenum">
              <a:rPr lang="en-US" altLang="ja-JP"/>
              <a:pPr/>
              <a:t>86</a:t>
            </a:fld>
            <a:endParaRPr lang="en-US" altLang="ja-JP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B175F9-1C03-44E2-B7A3-82DE0E54FEF3}" type="slidenum">
              <a:rPr lang="en-US" altLang="ja-JP"/>
              <a:pPr/>
              <a:t>89</a:t>
            </a:fld>
            <a:endParaRPr lang="en-US" altLang="ja-JP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82E553-B2AA-433E-9782-24F3B8D25267}" type="slidenum">
              <a:rPr lang="en-US" altLang="ja-JP"/>
              <a:pPr/>
              <a:t>91</a:t>
            </a:fld>
            <a:endParaRPr lang="en-US" altLang="ja-JP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D6A2D7-F73D-4966-A8DB-47DFCEFDDB69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E27853-E284-4041-9EAC-09D8AE65E4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53" descr="GLogo_flat_transparent_RGB_larger"/>
          <p:cNvPicPr preferRelativeResize="0"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59713" y="257175"/>
            <a:ext cx="1095375" cy="3698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457200" y="6400800"/>
            <a:ext cx="10518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June 14, 2010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124200" y="6400800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3d Shape</a:t>
            </a:r>
            <a:r>
              <a:rPr lang="en-US" sz="1200" baseline="0" dirty="0" smtClean="0">
                <a:solidFill>
                  <a:schemeClr val="bg1">
                    <a:lumMod val="50000"/>
                  </a:schemeClr>
                </a:solidFill>
              </a:rPr>
              <a:t> Reconstruction from Photographs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8319392" y="6400800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83E27853-E284-4041-9EAC-09D8AE65E47A}" type="slidenum">
              <a:rPr lang="en-US" sz="12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8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89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8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4" Type="http://schemas.openxmlformats.org/officeDocument/2006/relationships/notesSlide" Target="../notesSlides/notesSlide19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4" Type="http://schemas.openxmlformats.org/officeDocument/2006/relationships/notesSlide" Target="../notesSlides/notesSlide20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vision.middlebury.edu/mview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rancemapping.free.fr/Portfolio/Prog3D/PMVS2.html" TargetMode="External"/><Relationship Id="rId2" Type="http://schemas.openxmlformats.org/officeDocument/2006/relationships/hyperlink" Target="http://grail.cs.washington.edu/software/pmvs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phototour.cs.washington.edu/bundler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KEXH0746fo&amp;feature=related" TargetMode="External"/><Relationship Id="rId2" Type="http://schemas.openxmlformats.org/officeDocument/2006/relationships/hyperlink" Target="http://phototour.cs.washington.edu/bundler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h3Rg9YssUD8&amp;feature=related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png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9.png"/><Relationship Id="rId4" Type="http://schemas.openxmlformats.org/officeDocument/2006/relationships/oleObject" Target="../embeddings/oleObject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9.png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4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7.bin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4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control" Target="../activeX/activeX6.xml"/><Relationship Id="rId4" Type="http://schemas.openxmlformats.org/officeDocument/2006/relationships/control" Target="../activeX/activeX5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8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control" Target="../activeX/activeX10.xml"/><Relationship Id="rId4" Type="http://schemas.openxmlformats.org/officeDocument/2006/relationships/control" Target="../activeX/activeX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4" Type="http://schemas.openxmlformats.org/officeDocument/2006/relationships/hyperlink" Target="http://vision.middlebury.edu/mview" TargetMode="Externa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3600" dirty="0" smtClean="0"/>
              <a:t>Patch-based MVS and its Applications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Yasutaka Furukawa</a:t>
            </a:r>
          </a:p>
        </p:txBody>
      </p:sp>
    </p:spTree>
  </p:cSld>
  <p:clrMapOvr>
    <a:masterClrMapping/>
  </p:clrMapOvr>
  <p:transition advTm="1703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Flexible           </a:t>
            </a:r>
            <a:r>
              <a:rPr lang="en-US" dirty="0" smtClean="0">
                <a:solidFill>
                  <a:srgbClr val="FF0000"/>
                </a:solidFill>
              </a:rPr>
              <a:t>Hard to enforce regularization</a:t>
            </a:r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</p:txBody>
      </p:sp>
      <p:sp>
        <p:nvSpPr>
          <p:cNvPr id="18" name="Left-Right Arrow 17"/>
          <p:cNvSpPr/>
          <p:nvPr/>
        </p:nvSpPr>
        <p:spPr>
          <a:xfrm>
            <a:off x="2362200" y="1828800"/>
            <a:ext cx="609600" cy="15240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20757" y="2743200"/>
            <a:ext cx="53133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Regularization not really necessary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because</a:t>
            </a:r>
            <a:endParaRPr lang="en-US" sz="2800" dirty="0"/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952690"/>
            <a:ext cx="2057400" cy="206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7391400" y="5010090"/>
            <a:ext cx="1199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9x9 pixels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792262" y="4419600"/>
            <a:ext cx="5952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Local image patch is descriptive enough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5105400"/>
            <a:ext cx="4968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Goesele</a:t>
            </a:r>
            <a:r>
              <a:rPr lang="en-US" dirty="0" smtClean="0"/>
              <a:t> et al., CVPR06], [Furukawa et al., CVPR07]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13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 patches (oriented points)? [10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Algorithmic details [30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/>
              <a:t>Applications [</a:t>
            </a:r>
            <a:r>
              <a:rPr lang="en-US" dirty="0" smtClean="0">
                <a:solidFill>
                  <a:srgbClr val="92D050"/>
                </a:solidFill>
              </a:rPr>
              <a:t>20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8422">
    <p:cut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ja-JP" dirty="0" smtClean="0">
                <a:ln>
                  <a:noFill/>
                </a:ln>
                <a:effectLst/>
                <a:ea typeface="ＭＳ Ｐゴシック" pitchFamily="50" charset="-128"/>
              </a:rPr>
              <a:t>Limitations of MVS</a:t>
            </a:r>
            <a:endParaRPr altLang="ja-JP" dirty="0" smtClean="0">
              <a:ln>
                <a:noFill/>
              </a:ln>
              <a:effectLst/>
              <a:ea typeface="ＭＳ Ｐゴシック" pitchFamily="50" charset="-128"/>
            </a:endParaRPr>
          </a:p>
        </p:txBody>
      </p:sp>
      <p:sp>
        <p:nvSpPr>
          <p:cNvPr id="467971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r>
              <a:rPr lang="en-US" altLang="ja-JP" sz="2800" dirty="0" smtClean="0">
                <a:solidFill>
                  <a:srgbClr val="00B0F0"/>
                </a:solidFill>
                <a:ea typeface="ＭＳ Ｐゴシック" pitchFamily="50" charset="-128"/>
              </a:rPr>
              <a:t>Works well for various objects and scenes</a:t>
            </a:r>
          </a:p>
          <a:p>
            <a:r>
              <a:rPr lang="en-US" altLang="ja-JP" sz="2800" dirty="0" smtClean="0">
                <a:solidFill>
                  <a:srgbClr val="FF0000"/>
                </a:solidFill>
                <a:ea typeface="ＭＳ Ｐゴシック" pitchFamily="50" charset="-128"/>
              </a:rPr>
              <a:t>Surfaces must be </a:t>
            </a:r>
            <a:r>
              <a:rPr lang="en-US" altLang="ja-JP" sz="2800" dirty="0" err="1" smtClean="0">
                <a:solidFill>
                  <a:srgbClr val="FF0000"/>
                </a:solidFill>
                <a:ea typeface="ＭＳ Ｐゴシック" pitchFamily="50" charset="-128"/>
              </a:rPr>
              <a:t>Lambertian</a:t>
            </a:r>
            <a:r>
              <a:rPr lang="en-US" altLang="ja-JP" sz="2800" dirty="0" smtClean="0">
                <a:solidFill>
                  <a:srgbClr val="FF0000"/>
                </a:solidFill>
                <a:ea typeface="ＭＳ Ｐゴシック" pitchFamily="50" charset="-128"/>
              </a:rPr>
              <a:t> and well-textured</a:t>
            </a:r>
          </a:p>
        </p:txBody>
      </p:sp>
    </p:spTree>
  </p:cSld>
  <p:clrMapOvr>
    <a:masterClrMapping/>
  </p:clrMapOvr>
  <p:transition advTm="13656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ja-JP" dirty="0" smtClean="0">
                <a:ea typeface="ＭＳ Ｐゴシック" pitchFamily="50" charset="-128"/>
              </a:rPr>
              <a:t>Limitations of MVS</a:t>
            </a:r>
            <a:endParaRPr altLang="ja-JP" dirty="0" smtClean="0">
              <a:ln>
                <a:noFill/>
              </a:ln>
              <a:effectLst/>
              <a:ea typeface="ＭＳ Ｐゴシック" pitchFamily="50" charset="-128"/>
            </a:endParaRPr>
          </a:p>
        </p:txBody>
      </p:sp>
      <p:sp>
        <p:nvSpPr>
          <p:cNvPr id="470019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r>
              <a:rPr lang="en-US" altLang="ja-JP" sz="2800" dirty="0" smtClean="0">
                <a:solidFill>
                  <a:srgbClr val="00B0F0"/>
                </a:solidFill>
                <a:ea typeface="ＭＳ Ｐゴシック" pitchFamily="50" charset="-128"/>
              </a:rPr>
              <a:t>Works well for various objects and scenes</a:t>
            </a:r>
          </a:p>
          <a:p>
            <a:r>
              <a:rPr lang="en-US" altLang="ja-JP" sz="2800" dirty="0" smtClean="0">
                <a:solidFill>
                  <a:srgbClr val="FF0000"/>
                </a:solidFill>
                <a:ea typeface="ＭＳ Ｐゴシック" pitchFamily="50" charset="-128"/>
              </a:rPr>
              <a:t>Surfaces must be </a:t>
            </a:r>
            <a:r>
              <a:rPr lang="en-US" altLang="ja-JP" sz="2800" dirty="0" err="1" smtClean="0">
                <a:solidFill>
                  <a:srgbClr val="FF0000"/>
                </a:solidFill>
                <a:ea typeface="ＭＳ Ｐゴシック" pitchFamily="50" charset="-128"/>
              </a:rPr>
              <a:t>Lambertian</a:t>
            </a:r>
            <a:r>
              <a:rPr lang="en-US" altLang="ja-JP" sz="2800" dirty="0" smtClean="0">
                <a:solidFill>
                  <a:srgbClr val="FF0000"/>
                </a:solidFill>
                <a:ea typeface="ＭＳ Ｐゴシック" pitchFamily="50" charset="-128"/>
              </a:rPr>
              <a:t> and well-textured</a:t>
            </a:r>
            <a:br>
              <a:rPr lang="en-US" altLang="ja-JP" sz="2800" dirty="0" smtClean="0">
                <a:solidFill>
                  <a:srgbClr val="FF0000"/>
                </a:solidFill>
                <a:ea typeface="ＭＳ Ｐゴシック" pitchFamily="50" charset="-128"/>
              </a:rPr>
            </a:br>
            <a:endParaRPr lang="en-US" altLang="ja-JP" sz="2800" dirty="0" smtClean="0">
              <a:solidFill>
                <a:srgbClr val="FF0000"/>
              </a:solidFill>
              <a:ea typeface="ＭＳ Ｐゴシック" pitchFamily="50" charset="-128"/>
            </a:endParaRPr>
          </a:p>
          <a:p>
            <a:r>
              <a:rPr lang="en-US" altLang="ja-JP" sz="2800" dirty="0" smtClean="0">
                <a:ea typeface="ＭＳ Ｐゴシック" pitchFamily="50" charset="-128"/>
              </a:rPr>
              <a:t>Problematic for architectural scenes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44382"/>
            <a:ext cx="8610600" cy="263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78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ja-JP" dirty="0" smtClean="0">
                <a:ea typeface="ＭＳ Ｐゴシック" pitchFamily="50" charset="-128"/>
              </a:rPr>
              <a:t>Limitations of MVS</a:t>
            </a:r>
            <a:endParaRPr altLang="ja-JP" dirty="0" smtClean="0">
              <a:ln>
                <a:noFill/>
              </a:ln>
              <a:effectLst/>
              <a:ea typeface="ＭＳ Ｐゴシック" pitchFamily="50" charset="-128"/>
            </a:endParaRPr>
          </a:p>
        </p:txBody>
      </p:sp>
      <p:pic>
        <p:nvPicPr>
          <p:cNvPr id="47206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44382"/>
            <a:ext cx="8610600" cy="263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2068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57200" y="1676400"/>
            <a:ext cx="8229600" cy="2895600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ea typeface="ＭＳ Ｐゴシック" pitchFamily="50" charset="-128"/>
              </a:rPr>
              <a:t>Make use of</a:t>
            </a:r>
          </a:p>
          <a:p>
            <a:pPr lvl="1"/>
            <a:r>
              <a:rPr lang="en-US" altLang="ja-JP" dirty="0" smtClean="0">
                <a:ea typeface="ＭＳ Ｐゴシック" pitchFamily="50" charset="-128"/>
              </a:rPr>
              <a:t>Planarity</a:t>
            </a:r>
          </a:p>
          <a:p>
            <a:pPr lvl="1"/>
            <a:r>
              <a:rPr lang="en-US" altLang="ja-JP" dirty="0" err="1" smtClean="0">
                <a:ea typeface="ＭＳ Ｐゴシック" pitchFamily="50" charset="-128"/>
              </a:rPr>
              <a:t>Orthogonality</a:t>
            </a:r>
            <a:endParaRPr lang="en-US" altLang="ja-JP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ransition advTm="24438">
    <p:fad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ja-JP" dirty="0" smtClean="0">
                <a:ea typeface="ＭＳ Ｐゴシック" pitchFamily="50" charset="-128"/>
              </a:rPr>
              <a:t>Limitations of MVS</a:t>
            </a:r>
            <a:endParaRPr altLang="ja-JP" dirty="0" smtClean="0">
              <a:ln>
                <a:noFill/>
              </a:ln>
              <a:effectLst/>
              <a:ea typeface="ＭＳ Ｐゴシック" pitchFamily="50" charset="-128"/>
            </a:endParaRPr>
          </a:p>
        </p:txBody>
      </p:sp>
      <p:pic>
        <p:nvPicPr>
          <p:cNvPr id="47206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44382"/>
            <a:ext cx="8610600" cy="263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2068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57200" y="1676400"/>
            <a:ext cx="8229600" cy="2895600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ea typeface="ＭＳ Ｐゴシック" pitchFamily="50" charset="-128"/>
              </a:rPr>
              <a:t>Make use of</a:t>
            </a:r>
          </a:p>
          <a:p>
            <a:pPr lvl="1"/>
            <a:r>
              <a:rPr lang="en-US" altLang="ja-JP" dirty="0" smtClean="0">
                <a:ea typeface="ＭＳ Ｐゴシック" pitchFamily="50" charset="-128"/>
              </a:rPr>
              <a:t>Planarity</a:t>
            </a:r>
          </a:p>
          <a:p>
            <a:pPr lvl="1"/>
            <a:r>
              <a:rPr lang="en-US" altLang="ja-JP" dirty="0" err="1" smtClean="0">
                <a:ea typeface="ＭＳ Ｐゴシック" pitchFamily="50" charset="-128"/>
              </a:rPr>
              <a:t>Orthogonality</a:t>
            </a:r>
            <a:endParaRPr lang="en-US" altLang="ja-JP" dirty="0" smtClean="0">
              <a:ea typeface="ＭＳ Ｐゴシック" pitchFamily="50" charset="-128"/>
            </a:endParaRPr>
          </a:p>
          <a:p>
            <a:r>
              <a:rPr lang="en-US" altLang="ja-JP" sz="2800" dirty="0" smtClean="0">
                <a:ea typeface="ＭＳ Ｐゴシック" pitchFamily="50" charset="-128"/>
              </a:rPr>
              <a:t>Geometric priors (smart interpolation)</a:t>
            </a:r>
          </a:p>
        </p:txBody>
      </p:sp>
    </p:spTree>
  </p:cSld>
  <p:clrMapOvr>
    <a:masterClrMapping/>
  </p:clrMapOvr>
  <p:transition advTm="5953">
    <p:fad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example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371600"/>
            <a:ext cx="2895600" cy="19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3050583"/>
            <a:ext cx="2743200" cy="235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048000"/>
            <a:ext cx="2869195" cy="234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7393" y="5341203"/>
            <a:ext cx="385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Typical minimal surface</a:t>
            </a:r>
            <a:br>
              <a:rPr lang="en-US" sz="2400" dirty="0" smtClean="0"/>
            </a:br>
            <a:r>
              <a:rPr lang="en-US" sz="2400" dirty="0" smtClean="0"/>
              <a:t>Blind interpolation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5341203"/>
            <a:ext cx="4038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Piecewise axis-aligned planar Smart interpolation</a:t>
            </a:r>
            <a:endParaRPr lang="en-US" sz="2400" dirty="0"/>
          </a:p>
        </p:txBody>
      </p:sp>
    </p:spTree>
    <p:custDataLst>
      <p:tags r:id="rId1"/>
    </p:custDataLst>
  </p:cSld>
  <p:clrMapOvr>
    <a:masterClrMapping/>
  </p:clrMapOvr>
  <p:transition advTm="439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literature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867400" y="1913906"/>
            <a:ext cx="3050159" cy="3228395"/>
            <a:chOff x="5715000" y="1752600"/>
            <a:chExt cx="3202559" cy="3389701"/>
          </a:xfrm>
        </p:grpSpPr>
        <p:pic>
          <p:nvPicPr>
            <p:cNvPr id="53555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0" y="3994020"/>
              <a:ext cx="3188349" cy="114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55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7159" y="1752600"/>
              <a:ext cx="3200400" cy="2197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6733178" y="5257800"/>
            <a:ext cx="134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Sinha</a:t>
            </a:r>
            <a:r>
              <a:rPr lang="en-US" dirty="0" smtClean="0"/>
              <a:t> et al.,</a:t>
            </a:r>
          </a:p>
          <a:p>
            <a:pPr algn="ctr"/>
            <a:r>
              <a:rPr lang="en-US" dirty="0" smtClean="0"/>
              <a:t>ICCV 2009]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3184" y="5257800"/>
            <a:ext cx="1584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Zebedin</a:t>
            </a:r>
            <a:r>
              <a:rPr lang="en-US" dirty="0" smtClean="0"/>
              <a:t> et al.,</a:t>
            </a:r>
          </a:p>
          <a:p>
            <a:pPr algn="ctr"/>
            <a:r>
              <a:rPr lang="en-US" dirty="0" smtClean="0"/>
              <a:t>ECCV 2008]</a:t>
            </a:r>
            <a:endParaRPr lang="en-US" dirty="0"/>
          </a:p>
        </p:txBody>
      </p:sp>
      <p:pic>
        <p:nvPicPr>
          <p:cNvPr id="535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1981200"/>
            <a:ext cx="201249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09959" y="5257800"/>
            <a:ext cx="1743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[Furukawa et al.,</a:t>
            </a:r>
          </a:p>
          <a:p>
            <a:pPr algn="ctr"/>
            <a:r>
              <a:rPr lang="en-US" dirty="0" smtClean="0"/>
              <a:t>CVPR 2009]</a:t>
            </a:r>
            <a:endParaRPr lang="en-US" dirty="0"/>
          </a:p>
        </p:txBody>
      </p:sp>
      <p:pic>
        <p:nvPicPr>
          <p:cNvPr id="5355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4048" y="1600200"/>
            <a:ext cx="292855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515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438400" y="1371600"/>
            <a:ext cx="3352800" cy="44958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literature</a:t>
            </a:r>
            <a:endParaRPr lang="en-US" dirty="0"/>
          </a:p>
        </p:txBody>
      </p:sp>
      <p:grpSp>
        <p:nvGrpSpPr>
          <p:cNvPr id="3" name="Group 12"/>
          <p:cNvGrpSpPr/>
          <p:nvPr/>
        </p:nvGrpSpPr>
        <p:grpSpPr>
          <a:xfrm>
            <a:off x="5867400" y="1913906"/>
            <a:ext cx="3050159" cy="3228395"/>
            <a:chOff x="5715000" y="1752600"/>
            <a:chExt cx="3202559" cy="3389701"/>
          </a:xfrm>
        </p:grpSpPr>
        <p:pic>
          <p:nvPicPr>
            <p:cNvPr id="53555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0" y="3994020"/>
              <a:ext cx="3188349" cy="114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55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7159" y="1752600"/>
              <a:ext cx="3200400" cy="2197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6733178" y="5257800"/>
            <a:ext cx="134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Sinha</a:t>
            </a:r>
            <a:r>
              <a:rPr lang="en-US" dirty="0" smtClean="0"/>
              <a:t> et al.,</a:t>
            </a:r>
          </a:p>
          <a:p>
            <a:pPr algn="ctr"/>
            <a:r>
              <a:rPr lang="en-US" dirty="0" smtClean="0"/>
              <a:t>ICCV 2009]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3184" y="5257800"/>
            <a:ext cx="1584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Zebedin</a:t>
            </a:r>
            <a:r>
              <a:rPr lang="en-US" dirty="0" smtClean="0"/>
              <a:t> et al.,</a:t>
            </a:r>
          </a:p>
          <a:p>
            <a:pPr algn="ctr"/>
            <a:r>
              <a:rPr lang="en-US" dirty="0" smtClean="0"/>
              <a:t>ECCV 2008]</a:t>
            </a:r>
            <a:endParaRPr lang="en-US" dirty="0"/>
          </a:p>
        </p:txBody>
      </p:sp>
      <p:pic>
        <p:nvPicPr>
          <p:cNvPr id="535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1981200"/>
            <a:ext cx="201249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09959" y="5257800"/>
            <a:ext cx="1743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[Furukawa et al.,</a:t>
            </a:r>
          </a:p>
          <a:p>
            <a:pPr algn="ctr"/>
            <a:r>
              <a:rPr lang="en-US" dirty="0" smtClean="0"/>
              <a:t>CVPR 2009]</a:t>
            </a:r>
            <a:endParaRPr lang="en-US" dirty="0"/>
          </a:p>
        </p:txBody>
      </p:sp>
      <p:pic>
        <p:nvPicPr>
          <p:cNvPr id="5355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4048" y="1600200"/>
            <a:ext cx="292855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109">
    <p:fad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Manhattan-world Stereo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Is scene “piecewise axis-aligned planar”?</a:t>
            </a:r>
            <a:endParaRPr kumimoji="1" lang="ja-JP" alt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81000" y="6021388"/>
            <a:ext cx="3886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-1257300" y="4533900"/>
            <a:ext cx="3581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724400" y="6020594"/>
            <a:ext cx="3886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3086100" y="4533106"/>
            <a:ext cx="3581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961030" y="3138985"/>
            <a:ext cx="7254922" cy="2402006"/>
            <a:chOff x="961030" y="3138985"/>
            <a:chExt cx="7254922" cy="2402006"/>
          </a:xfrm>
        </p:grpSpPr>
        <p:sp>
          <p:nvSpPr>
            <p:cNvPr id="12" name="Freeform 11"/>
            <p:cNvSpPr/>
            <p:nvPr/>
          </p:nvSpPr>
          <p:spPr>
            <a:xfrm>
              <a:off x="961030" y="3429000"/>
              <a:ext cx="2620370" cy="1897039"/>
            </a:xfrm>
            <a:custGeom>
              <a:avLst/>
              <a:gdLst>
                <a:gd name="connsiteX0" fmla="*/ 0 w 2620370"/>
                <a:gd name="connsiteY0" fmla="*/ 545911 h 1897039"/>
                <a:gd name="connsiteX1" fmla="*/ 723331 w 2620370"/>
                <a:gd name="connsiteY1" fmla="*/ 545911 h 1897039"/>
                <a:gd name="connsiteX2" fmla="*/ 723331 w 2620370"/>
                <a:gd name="connsiteY2" fmla="*/ 1897039 h 1897039"/>
                <a:gd name="connsiteX3" fmla="*/ 1733266 w 2620370"/>
                <a:gd name="connsiteY3" fmla="*/ 1897039 h 1897039"/>
                <a:gd name="connsiteX4" fmla="*/ 1733266 w 2620370"/>
                <a:gd name="connsiteY4" fmla="*/ 1078173 h 1897039"/>
                <a:gd name="connsiteX5" fmla="*/ 2620370 w 2620370"/>
                <a:gd name="connsiteY5" fmla="*/ 1078173 h 1897039"/>
                <a:gd name="connsiteX6" fmla="*/ 2620370 w 2620370"/>
                <a:gd name="connsiteY6" fmla="*/ 0 h 1897039"/>
                <a:gd name="connsiteX7" fmla="*/ 0 w 2620370"/>
                <a:gd name="connsiteY7" fmla="*/ 0 h 1897039"/>
                <a:gd name="connsiteX8" fmla="*/ 0 w 2620370"/>
                <a:gd name="connsiteY8" fmla="*/ 545911 h 189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0370" h="1897039">
                  <a:moveTo>
                    <a:pt x="0" y="545911"/>
                  </a:moveTo>
                  <a:lnTo>
                    <a:pt x="723331" y="545911"/>
                  </a:lnTo>
                  <a:lnTo>
                    <a:pt x="723331" y="1897039"/>
                  </a:lnTo>
                  <a:lnTo>
                    <a:pt x="1733266" y="1897039"/>
                  </a:lnTo>
                  <a:lnTo>
                    <a:pt x="1733266" y="1078173"/>
                  </a:lnTo>
                  <a:lnTo>
                    <a:pt x="2620370" y="1078173"/>
                  </a:lnTo>
                  <a:lnTo>
                    <a:pt x="2620370" y="0"/>
                  </a:lnTo>
                  <a:lnTo>
                    <a:pt x="0" y="0"/>
                  </a:lnTo>
                  <a:lnTo>
                    <a:pt x="0" y="54591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99797" y="3138985"/>
              <a:ext cx="3016155" cy="2402006"/>
            </a:xfrm>
            <a:custGeom>
              <a:avLst/>
              <a:gdLst>
                <a:gd name="connsiteX0" fmla="*/ 532263 w 3016155"/>
                <a:gd name="connsiteY0" fmla="*/ 150125 h 2402006"/>
                <a:gd name="connsiteX1" fmla="*/ 1282890 w 3016155"/>
                <a:gd name="connsiteY1" fmla="*/ 504967 h 2402006"/>
                <a:gd name="connsiteX2" fmla="*/ 2088107 w 3016155"/>
                <a:gd name="connsiteY2" fmla="*/ 0 h 2402006"/>
                <a:gd name="connsiteX3" fmla="*/ 3016155 w 3016155"/>
                <a:gd name="connsiteY3" fmla="*/ 1978925 h 2402006"/>
                <a:gd name="connsiteX4" fmla="*/ 1282890 w 3016155"/>
                <a:gd name="connsiteY4" fmla="*/ 2402006 h 2402006"/>
                <a:gd name="connsiteX5" fmla="*/ 1132764 w 3016155"/>
                <a:gd name="connsiteY5" fmla="*/ 1419367 h 2402006"/>
                <a:gd name="connsiteX6" fmla="*/ 0 w 3016155"/>
                <a:gd name="connsiteY6" fmla="*/ 1282890 h 2402006"/>
                <a:gd name="connsiteX7" fmla="*/ 532263 w 3016155"/>
                <a:gd name="connsiteY7" fmla="*/ 150125 h 240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6155" h="2402006">
                  <a:moveTo>
                    <a:pt x="532263" y="150125"/>
                  </a:moveTo>
                  <a:lnTo>
                    <a:pt x="1282890" y="504967"/>
                  </a:lnTo>
                  <a:lnTo>
                    <a:pt x="2088107" y="0"/>
                  </a:lnTo>
                  <a:lnTo>
                    <a:pt x="3016155" y="1978925"/>
                  </a:lnTo>
                  <a:lnTo>
                    <a:pt x="1282890" y="2402006"/>
                  </a:lnTo>
                  <a:lnTo>
                    <a:pt x="1132764" y="1419367"/>
                  </a:lnTo>
                  <a:lnTo>
                    <a:pt x="0" y="1282890"/>
                  </a:lnTo>
                  <a:lnTo>
                    <a:pt x="532263" y="150125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47508" y="2438400"/>
            <a:ext cx="719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92D050"/>
                </a:solidFill>
              </a:rPr>
              <a:t>Yes</a:t>
            </a:r>
            <a:endParaRPr kumimoji="1" lang="ja-JP" altLang="en-US" sz="3200">
              <a:solidFill>
                <a:srgbClr val="92D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00800" y="2438400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FF0000"/>
                </a:solidFill>
              </a:rPr>
              <a:t>No</a:t>
            </a:r>
            <a:endParaRPr kumimoji="1" lang="ja-JP" altLang="en-US" sz="32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56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Manhattan-world Stereo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6"/>
          <p:cNvGrpSpPr/>
          <p:nvPr/>
        </p:nvGrpSpPr>
        <p:grpSpPr>
          <a:xfrm rot="19126704">
            <a:off x="1362607" y="2115105"/>
            <a:ext cx="2133600" cy="1143000"/>
            <a:chOff x="1524000" y="1981200"/>
            <a:chExt cx="2133600" cy="1143000"/>
          </a:xfrm>
        </p:grpSpPr>
        <p:sp>
          <p:nvSpPr>
            <p:cNvPr id="5" name="Rectangle 4"/>
            <p:cNvSpPr/>
            <p:nvPr/>
          </p:nvSpPr>
          <p:spPr>
            <a:xfrm>
              <a:off x="1524000" y="1981200"/>
              <a:ext cx="2133600" cy="762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819400" y="2286000"/>
              <a:ext cx="838200" cy="838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2057400" y="5391705"/>
            <a:ext cx="7257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796327" y="4533439"/>
            <a:ext cx="3331327" cy="44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808483" y="4341256"/>
            <a:ext cx="3511353" cy="2492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1033454" y="4326743"/>
            <a:ext cx="3300898" cy="4887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102396" y="4083627"/>
            <a:ext cx="3475068" cy="800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123330" y="3771600"/>
            <a:ext cx="3758964" cy="1142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2400300" y="6229905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899252" y="3071951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12.0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457200" y="5648106"/>
            <a:ext cx="167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Standard stereo</a:t>
            </a:r>
            <a:br>
              <a:rPr lang="en-US" dirty="0" smtClean="0"/>
            </a:br>
            <a:r>
              <a:rPr lang="en-US" dirty="0" smtClean="0"/>
              <a:t>Depth per pixel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rot="16200000" flipV="1">
            <a:off x="763814" y="4555319"/>
            <a:ext cx="2975430" cy="373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6200000" flipV="1">
            <a:off x="780144" y="4582533"/>
            <a:ext cx="3138717" cy="1632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V="1">
            <a:off x="255815" y="4047319"/>
            <a:ext cx="3214914" cy="1150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219200" y="3551237"/>
            <a:ext cx="54854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10.2</a:t>
            </a:r>
            <a:endParaRPr lang="en-US" sz="1600" dirty="0"/>
          </a:p>
        </p:txBody>
      </p:sp>
      <p:cxnSp>
        <p:nvCxnSpPr>
          <p:cNvPr id="18" name="Straight Arrow Connector 17"/>
          <p:cNvCxnSpPr/>
          <p:nvPr/>
        </p:nvCxnSpPr>
        <p:spPr>
          <a:xfrm rot="16200000" flipV="1">
            <a:off x="618672" y="4410176"/>
            <a:ext cx="2830286" cy="809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600200" y="3136483"/>
            <a:ext cx="444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9.8</a:t>
            </a:r>
            <a:endParaRPr lang="en-US" sz="1600" dirty="0"/>
          </a:p>
        </p:txBody>
      </p:sp>
      <p:cxnSp>
        <p:nvCxnSpPr>
          <p:cNvPr id="20" name="Straight Arrow Connector 19"/>
          <p:cNvCxnSpPr/>
          <p:nvPr/>
        </p:nvCxnSpPr>
        <p:spPr>
          <a:xfrm rot="16200000" flipV="1">
            <a:off x="749300" y="4540803"/>
            <a:ext cx="2808515" cy="569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51"/>
          <p:cNvGrpSpPr/>
          <p:nvPr/>
        </p:nvGrpSpPr>
        <p:grpSpPr>
          <a:xfrm rot="19126704">
            <a:off x="5256065" y="2103437"/>
            <a:ext cx="2133600" cy="1143000"/>
            <a:chOff x="1524000" y="1981200"/>
            <a:chExt cx="2133600" cy="1143000"/>
          </a:xfrm>
        </p:grpSpPr>
        <p:sp>
          <p:nvSpPr>
            <p:cNvPr id="53" name="Rectangle 52"/>
            <p:cNvSpPr/>
            <p:nvPr/>
          </p:nvSpPr>
          <p:spPr>
            <a:xfrm>
              <a:off x="1524000" y="1981200"/>
              <a:ext cx="2133600" cy="762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819400" y="2286000"/>
              <a:ext cx="838200" cy="838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5950858" y="5380037"/>
            <a:ext cx="7257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6293758" y="6218237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6629400" y="5636438"/>
            <a:ext cx="2479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Manhattan-world stereo</a:t>
            </a:r>
          </a:p>
          <a:p>
            <a:pPr algn="ctr"/>
            <a:r>
              <a:rPr lang="en-US" dirty="0" smtClean="0"/>
              <a:t>Plane per pixel</a:t>
            </a:r>
            <a:endParaRPr lang="en-US" dirty="0"/>
          </a:p>
        </p:txBody>
      </p:sp>
      <p:grpSp>
        <p:nvGrpSpPr>
          <p:cNvPr id="8" name="Group 102"/>
          <p:cNvGrpSpPr/>
          <p:nvPr/>
        </p:nvGrpSpPr>
        <p:grpSpPr>
          <a:xfrm>
            <a:off x="4905829" y="2684008"/>
            <a:ext cx="2340429" cy="2543629"/>
            <a:chOff x="5029200" y="2684008"/>
            <a:chExt cx="2340429" cy="2543629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H="1">
              <a:off x="4889500" y="28237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7071149" y="4858305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a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9" name="Group 103"/>
          <p:cNvGrpSpPr/>
          <p:nvPr/>
        </p:nvGrpSpPr>
        <p:grpSpPr>
          <a:xfrm>
            <a:off x="5867400" y="1798637"/>
            <a:ext cx="2372756" cy="2590800"/>
            <a:chOff x="5990771" y="1798637"/>
            <a:chExt cx="2372756" cy="2590800"/>
          </a:xfrm>
        </p:grpSpPr>
        <p:cxnSp>
          <p:nvCxnSpPr>
            <p:cNvPr id="92" name="Straight Connector 91"/>
            <p:cNvCxnSpPr/>
            <p:nvPr/>
          </p:nvCxnSpPr>
          <p:spPr>
            <a:xfrm rot="16200000" flipH="1">
              <a:off x="5851071" y="1938337"/>
              <a:ext cx="2315029" cy="2035629"/>
            </a:xfrm>
            <a:prstGeom prst="line">
              <a:avLst/>
            </a:prstGeom>
            <a:ln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8055429" y="4020105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b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Group 104"/>
          <p:cNvGrpSpPr/>
          <p:nvPr/>
        </p:nvGrpSpPr>
        <p:grpSpPr>
          <a:xfrm>
            <a:off x="6484258" y="1265237"/>
            <a:ext cx="2307771" cy="2590800"/>
            <a:chOff x="6607629" y="1265237"/>
            <a:chExt cx="2307771" cy="2590800"/>
          </a:xfrm>
        </p:grpSpPr>
        <p:cxnSp>
          <p:nvCxnSpPr>
            <p:cNvPr id="93" name="Straight Connector 92"/>
            <p:cNvCxnSpPr/>
            <p:nvPr/>
          </p:nvCxnSpPr>
          <p:spPr>
            <a:xfrm rot="16200000" flipH="1">
              <a:off x="6467929" y="1404937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8634554" y="3486705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c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1" name="Group 105"/>
          <p:cNvGrpSpPr/>
          <p:nvPr/>
        </p:nvGrpSpPr>
        <p:grpSpPr>
          <a:xfrm>
            <a:off x="5515430" y="1874837"/>
            <a:ext cx="2590799" cy="2264230"/>
            <a:chOff x="5638801" y="1874837"/>
            <a:chExt cx="2590799" cy="2264230"/>
          </a:xfrm>
        </p:grpSpPr>
        <p:cxnSp>
          <p:nvCxnSpPr>
            <p:cNvPr id="99" name="Straight Connector 98"/>
            <p:cNvCxnSpPr/>
            <p:nvPr/>
          </p:nvCxnSpPr>
          <p:spPr>
            <a:xfrm rot="10800000" flipH="1">
              <a:off x="5638801" y="210343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7921502" y="18748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d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3" name="Group 106"/>
          <p:cNvGrpSpPr/>
          <p:nvPr/>
        </p:nvGrpSpPr>
        <p:grpSpPr>
          <a:xfrm>
            <a:off x="5257801" y="1570037"/>
            <a:ext cx="2623126" cy="2286000"/>
            <a:chOff x="5381172" y="1570037"/>
            <a:chExt cx="2623126" cy="2286000"/>
          </a:xfrm>
        </p:grpSpPr>
        <p:cxnSp>
          <p:nvCxnSpPr>
            <p:cNvPr id="98" name="Straight Connector 97"/>
            <p:cNvCxnSpPr/>
            <p:nvPr/>
          </p:nvCxnSpPr>
          <p:spPr>
            <a:xfrm rot="10800000" flipH="1">
              <a:off x="5381172" y="18204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7696200" y="15700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e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Group 107"/>
          <p:cNvGrpSpPr/>
          <p:nvPr/>
        </p:nvGrpSpPr>
        <p:grpSpPr>
          <a:xfrm>
            <a:off x="4800600" y="1002268"/>
            <a:ext cx="2543629" cy="2244169"/>
            <a:chOff x="4800600" y="1002268"/>
            <a:chExt cx="2543629" cy="2244169"/>
          </a:xfrm>
        </p:grpSpPr>
        <p:cxnSp>
          <p:nvCxnSpPr>
            <p:cNvPr id="97" name="Straight Connector 96"/>
            <p:cNvCxnSpPr/>
            <p:nvPr/>
          </p:nvCxnSpPr>
          <p:spPr>
            <a:xfrm rot="10800000" flipH="1">
              <a:off x="4800600" y="12108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7085825" y="1002268"/>
              <a:ext cx="258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f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rot="5400000" flipH="1" flipV="1">
            <a:off x="4689784" y="4548303"/>
            <a:ext cx="3331327" cy="44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701940" y="4356120"/>
            <a:ext cx="3511353" cy="2492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4926911" y="4341607"/>
            <a:ext cx="3300898" cy="4887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4995853" y="4098491"/>
            <a:ext cx="3475068" cy="800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5016787" y="3786464"/>
            <a:ext cx="3758964" cy="1142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6200000" flipV="1">
            <a:off x="4657271" y="4570183"/>
            <a:ext cx="2975430" cy="373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673601" y="4597397"/>
            <a:ext cx="3138717" cy="1632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6200000" flipV="1">
            <a:off x="4149272" y="4062183"/>
            <a:ext cx="3214914" cy="1150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6200000" flipV="1">
            <a:off x="4512129" y="4425040"/>
            <a:ext cx="2830286" cy="809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V="1">
            <a:off x="4642757" y="4555667"/>
            <a:ext cx="2808515" cy="569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029200" y="305966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5343526" y="304800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5572126" y="31358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763261" y="29435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1765448" y="29718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10.6</a:t>
            </a:r>
            <a:endParaRPr lang="en-US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1934736" y="28164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11.4</a:t>
            </a:r>
            <a:endParaRPr lang="en-US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2163336" y="26640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12.6</a:t>
            </a:r>
            <a:endParaRPr lang="en-US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2391936" y="24384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13.3</a:t>
            </a:r>
            <a:endParaRPr lang="en-US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2696736" y="26640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12.5</a:t>
            </a:r>
            <a:endParaRPr lang="en-US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3001536" y="25116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13.1</a:t>
            </a:r>
            <a:endParaRPr lang="en-US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3306336" y="22068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15.3</a:t>
            </a:r>
            <a:endParaRPr lang="en-US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5932714" y="27867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6155147" y="26198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6351089" y="24384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6710318" y="25908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6916057" y="24166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7173686" y="2196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95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000"/>
                            </p:stCondLst>
                            <p:childTnLst>
                              <p:par>
                                <p:cTn id="1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 animBg="1"/>
      <p:bldP spid="51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6756082" y="410337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1984">
    <p:cut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Manhattan-world Stereo</a:t>
            </a:r>
            <a:endParaRPr lang="en-US" dirty="0"/>
          </a:p>
        </p:txBody>
      </p:sp>
      <p:grpSp>
        <p:nvGrpSpPr>
          <p:cNvPr id="4" name="Group 6"/>
          <p:cNvGrpSpPr/>
          <p:nvPr/>
        </p:nvGrpSpPr>
        <p:grpSpPr>
          <a:xfrm rot="19126704">
            <a:off x="1362607" y="2115105"/>
            <a:ext cx="2133600" cy="1143000"/>
            <a:chOff x="1524000" y="1981200"/>
            <a:chExt cx="2133600" cy="1143000"/>
          </a:xfrm>
        </p:grpSpPr>
        <p:sp>
          <p:nvSpPr>
            <p:cNvPr id="5" name="Rectangle 4"/>
            <p:cNvSpPr/>
            <p:nvPr/>
          </p:nvSpPr>
          <p:spPr>
            <a:xfrm>
              <a:off x="1524000" y="1981200"/>
              <a:ext cx="2133600" cy="762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819400" y="2286000"/>
              <a:ext cx="838200" cy="838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2057400" y="5391705"/>
            <a:ext cx="7257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796327" y="4533439"/>
            <a:ext cx="3331327" cy="44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808483" y="4341256"/>
            <a:ext cx="3511353" cy="2492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1033454" y="4326743"/>
            <a:ext cx="3300898" cy="4887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102396" y="4083627"/>
            <a:ext cx="3475068" cy="800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123330" y="3771600"/>
            <a:ext cx="3758964" cy="1142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2400300" y="6229905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899252" y="3071951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12.0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457200" y="5648106"/>
            <a:ext cx="167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Standard stereo</a:t>
            </a:r>
            <a:br>
              <a:rPr lang="en-US" dirty="0" smtClean="0"/>
            </a:br>
            <a:r>
              <a:rPr lang="en-US" dirty="0" smtClean="0"/>
              <a:t>Depth per pixel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rot="16200000" flipV="1">
            <a:off x="763814" y="4555319"/>
            <a:ext cx="2975430" cy="373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6200000" flipV="1">
            <a:off x="780144" y="4582533"/>
            <a:ext cx="3138717" cy="1632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V="1">
            <a:off x="255815" y="4047319"/>
            <a:ext cx="3214914" cy="1150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219200" y="3551237"/>
            <a:ext cx="54854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10.2</a:t>
            </a:r>
            <a:endParaRPr lang="en-US" sz="1600" dirty="0"/>
          </a:p>
        </p:txBody>
      </p:sp>
      <p:cxnSp>
        <p:nvCxnSpPr>
          <p:cNvPr id="18" name="Straight Arrow Connector 17"/>
          <p:cNvCxnSpPr/>
          <p:nvPr/>
        </p:nvCxnSpPr>
        <p:spPr>
          <a:xfrm rot="16200000" flipV="1">
            <a:off x="618672" y="4410176"/>
            <a:ext cx="2830286" cy="809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600200" y="3136483"/>
            <a:ext cx="444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9.8</a:t>
            </a:r>
            <a:endParaRPr lang="en-US" sz="1600" dirty="0"/>
          </a:p>
        </p:txBody>
      </p:sp>
      <p:cxnSp>
        <p:nvCxnSpPr>
          <p:cNvPr id="20" name="Straight Arrow Connector 19"/>
          <p:cNvCxnSpPr/>
          <p:nvPr/>
        </p:nvCxnSpPr>
        <p:spPr>
          <a:xfrm rot="16200000" flipV="1">
            <a:off x="749300" y="4540803"/>
            <a:ext cx="2808515" cy="569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51"/>
          <p:cNvGrpSpPr/>
          <p:nvPr/>
        </p:nvGrpSpPr>
        <p:grpSpPr>
          <a:xfrm rot="19126704">
            <a:off x="5256065" y="2103437"/>
            <a:ext cx="2133600" cy="1143000"/>
            <a:chOff x="1524000" y="1981200"/>
            <a:chExt cx="2133600" cy="1143000"/>
          </a:xfrm>
        </p:grpSpPr>
        <p:sp>
          <p:nvSpPr>
            <p:cNvPr id="53" name="Rectangle 52"/>
            <p:cNvSpPr/>
            <p:nvPr/>
          </p:nvSpPr>
          <p:spPr>
            <a:xfrm>
              <a:off x="1524000" y="1981200"/>
              <a:ext cx="2133600" cy="762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819400" y="2286000"/>
              <a:ext cx="838200" cy="838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5950858" y="5380037"/>
            <a:ext cx="7257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6293758" y="6218237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6629400" y="5636438"/>
            <a:ext cx="2479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Manhattan-world stereo</a:t>
            </a:r>
          </a:p>
          <a:p>
            <a:pPr algn="ctr"/>
            <a:r>
              <a:rPr lang="en-US" dirty="0" smtClean="0"/>
              <a:t>Plane per pixel</a:t>
            </a:r>
            <a:endParaRPr lang="en-US" dirty="0"/>
          </a:p>
        </p:txBody>
      </p:sp>
      <p:grpSp>
        <p:nvGrpSpPr>
          <p:cNvPr id="8" name="Group 102"/>
          <p:cNvGrpSpPr/>
          <p:nvPr/>
        </p:nvGrpSpPr>
        <p:grpSpPr>
          <a:xfrm>
            <a:off x="4905829" y="2684008"/>
            <a:ext cx="2340429" cy="2543629"/>
            <a:chOff x="5029200" y="2684008"/>
            <a:chExt cx="2340429" cy="2543629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H="1">
              <a:off x="4889500" y="28237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7071149" y="4858305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a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9" name="Group 103"/>
          <p:cNvGrpSpPr/>
          <p:nvPr/>
        </p:nvGrpSpPr>
        <p:grpSpPr>
          <a:xfrm>
            <a:off x="5867400" y="1798637"/>
            <a:ext cx="2372756" cy="2590800"/>
            <a:chOff x="5990771" y="1798637"/>
            <a:chExt cx="2372756" cy="2590800"/>
          </a:xfrm>
        </p:grpSpPr>
        <p:cxnSp>
          <p:nvCxnSpPr>
            <p:cNvPr id="92" name="Straight Connector 91"/>
            <p:cNvCxnSpPr/>
            <p:nvPr/>
          </p:nvCxnSpPr>
          <p:spPr>
            <a:xfrm rot="16200000" flipH="1">
              <a:off x="5851071" y="1938337"/>
              <a:ext cx="2315029" cy="2035629"/>
            </a:xfrm>
            <a:prstGeom prst="line">
              <a:avLst/>
            </a:prstGeom>
            <a:ln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8055429" y="4020105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b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Group 104"/>
          <p:cNvGrpSpPr/>
          <p:nvPr/>
        </p:nvGrpSpPr>
        <p:grpSpPr>
          <a:xfrm>
            <a:off x="6484258" y="1265237"/>
            <a:ext cx="2307771" cy="2590800"/>
            <a:chOff x="6607629" y="1265237"/>
            <a:chExt cx="2307771" cy="2590800"/>
          </a:xfrm>
        </p:grpSpPr>
        <p:cxnSp>
          <p:nvCxnSpPr>
            <p:cNvPr id="93" name="Straight Connector 92"/>
            <p:cNvCxnSpPr/>
            <p:nvPr/>
          </p:nvCxnSpPr>
          <p:spPr>
            <a:xfrm rot="16200000" flipH="1">
              <a:off x="6467929" y="1404937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8634554" y="3486705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c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1" name="Group 105"/>
          <p:cNvGrpSpPr/>
          <p:nvPr/>
        </p:nvGrpSpPr>
        <p:grpSpPr>
          <a:xfrm>
            <a:off x="5515430" y="1874837"/>
            <a:ext cx="2590799" cy="2264230"/>
            <a:chOff x="5638801" y="1874837"/>
            <a:chExt cx="2590799" cy="2264230"/>
          </a:xfrm>
        </p:grpSpPr>
        <p:cxnSp>
          <p:nvCxnSpPr>
            <p:cNvPr id="99" name="Straight Connector 98"/>
            <p:cNvCxnSpPr/>
            <p:nvPr/>
          </p:nvCxnSpPr>
          <p:spPr>
            <a:xfrm rot="10800000" flipH="1">
              <a:off x="5638801" y="210343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7921502" y="18748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d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3" name="Group 106"/>
          <p:cNvGrpSpPr/>
          <p:nvPr/>
        </p:nvGrpSpPr>
        <p:grpSpPr>
          <a:xfrm>
            <a:off x="5257801" y="1570037"/>
            <a:ext cx="2623126" cy="2286000"/>
            <a:chOff x="5381172" y="1570037"/>
            <a:chExt cx="2623126" cy="2286000"/>
          </a:xfrm>
        </p:grpSpPr>
        <p:cxnSp>
          <p:nvCxnSpPr>
            <p:cNvPr id="98" name="Straight Connector 97"/>
            <p:cNvCxnSpPr/>
            <p:nvPr/>
          </p:nvCxnSpPr>
          <p:spPr>
            <a:xfrm rot="10800000" flipH="1">
              <a:off x="5381172" y="18204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7696200" y="15700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e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Group 107"/>
          <p:cNvGrpSpPr/>
          <p:nvPr/>
        </p:nvGrpSpPr>
        <p:grpSpPr>
          <a:xfrm>
            <a:off x="4800600" y="1002268"/>
            <a:ext cx="2543629" cy="2244169"/>
            <a:chOff x="4800600" y="1002268"/>
            <a:chExt cx="2543629" cy="2244169"/>
          </a:xfrm>
        </p:grpSpPr>
        <p:cxnSp>
          <p:nvCxnSpPr>
            <p:cNvPr id="97" name="Straight Connector 96"/>
            <p:cNvCxnSpPr/>
            <p:nvPr/>
          </p:nvCxnSpPr>
          <p:spPr>
            <a:xfrm rot="10800000" flipH="1">
              <a:off x="4800600" y="12108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7085825" y="1002268"/>
              <a:ext cx="258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f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rot="5400000" flipH="1" flipV="1">
            <a:off x="4689784" y="4548303"/>
            <a:ext cx="3331327" cy="44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701940" y="4356120"/>
            <a:ext cx="3511353" cy="2492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4926911" y="4341607"/>
            <a:ext cx="3300898" cy="4887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4995853" y="4098491"/>
            <a:ext cx="3475068" cy="800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5016787" y="3786464"/>
            <a:ext cx="3758964" cy="1142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6200000" flipV="1">
            <a:off x="4657271" y="4570183"/>
            <a:ext cx="2975430" cy="373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673601" y="4597397"/>
            <a:ext cx="3138717" cy="1632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6200000" flipV="1">
            <a:off x="4149272" y="4062183"/>
            <a:ext cx="3214914" cy="1150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6200000" flipV="1">
            <a:off x="4512129" y="4425040"/>
            <a:ext cx="2830286" cy="809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V="1">
            <a:off x="4642757" y="4555667"/>
            <a:ext cx="2808515" cy="569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029200" y="305966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5343526" y="304800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5572126" y="31358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763261" y="29435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1765448" y="29718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10.6</a:t>
            </a:r>
            <a:endParaRPr lang="en-US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1934736" y="28164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11.4</a:t>
            </a:r>
            <a:endParaRPr lang="en-US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2163336" y="26640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12.6</a:t>
            </a:r>
            <a:endParaRPr lang="en-US" sz="1400" dirty="0"/>
          </a:p>
        </p:txBody>
      </p:sp>
      <p:sp>
        <p:nvSpPr>
          <p:cNvPr id="75" name="TextBox 74"/>
          <p:cNvSpPr txBox="1"/>
          <p:nvPr/>
        </p:nvSpPr>
        <p:spPr>
          <a:xfrm>
            <a:off x="2391936" y="243840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13.3</a:t>
            </a:r>
            <a:endParaRPr lang="en-US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2696736" y="26640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12.5</a:t>
            </a:r>
            <a:endParaRPr lang="en-US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3001536" y="25116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13.1</a:t>
            </a:r>
            <a:endParaRPr lang="en-US" sz="1400" dirty="0"/>
          </a:p>
        </p:txBody>
      </p:sp>
      <p:sp>
        <p:nvSpPr>
          <p:cNvPr id="78" name="TextBox 77"/>
          <p:cNvSpPr txBox="1"/>
          <p:nvPr/>
        </p:nvSpPr>
        <p:spPr>
          <a:xfrm>
            <a:off x="3306336" y="2206823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15.3</a:t>
            </a:r>
            <a:endParaRPr lang="en-US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5932714" y="27867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6155147" y="26198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6351089" y="24384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6710318" y="25908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6916057" y="24166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7173686" y="2196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762000" y="4191000"/>
            <a:ext cx="325537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/>
              <a:t>Depth labels are not constant</a:t>
            </a:r>
          </a:p>
          <a:p>
            <a:r>
              <a:rPr lang="en-US" sz="2000" dirty="0" smtClean="0"/>
              <a:t>for a smooth surface</a:t>
            </a:r>
            <a:endParaRPr lang="en-US" sz="2000" dirty="0"/>
          </a:p>
        </p:txBody>
      </p:sp>
      <p:sp>
        <p:nvSpPr>
          <p:cNvPr id="86" name="TextBox 85"/>
          <p:cNvSpPr txBox="1"/>
          <p:nvPr/>
        </p:nvSpPr>
        <p:spPr>
          <a:xfrm>
            <a:off x="4915759" y="4191000"/>
            <a:ext cx="278044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/>
              <a:t>Plane labels are constant</a:t>
            </a:r>
          </a:p>
          <a:p>
            <a:r>
              <a:rPr lang="en-US" sz="2000" dirty="0" smtClean="0"/>
              <a:t>for a smooth surface</a:t>
            </a:r>
            <a:endParaRPr lang="en-US" sz="2000" dirty="0"/>
          </a:p>
        </p:txBody>
      </p:sp>
    </p:spTree>
  </p:cSld>
  <p:clrMapOvr>
    <a:masterClrMapping/>
  </p:clrMapOvr>
  <p:transition advTm="40906">
    <p:fade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Reconstruct patches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dominant axes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(hypothesis) planes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a depth(plane)-map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05416"/>
            <a:ext cx="8229600" cy="18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92D050"/>
                </a:solidFill>
              </a:rPr>
              <a:t>Reconstruct patches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dominant axes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(hypothesis) planes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a depth(plane)-map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05416"/>
            <a:ext cx="8229600" cy="18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304800" y="4191000"/>
            <a:ext cx="1828800" cy="19050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813">
    <p:fade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90800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2592387"/>
            <a:ext cx="3897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81600" y="2447840"/>
            <a:ext cx="3581400" cy="280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ight Arrow 13"/>
          <p:cNvSpPr/>
          <p:nvPr/>
        </p:nvSpPr>
        <p:spPr>
          <a:xfrm>
            <a:off x="4419600" y="3657600"/>
            <a:ext cx="609600" cy="3048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146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Reconstruct patches</a:t>
            </a:r>
            <a:endParaRPr lang="en-US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92D050"/>
                </a:solidFill>
              </a:rPr>
              <a:t>Extract dominant axes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(hypothesis) planes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a depth(plane)-map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05416"/>
            <a:ext cx="8229600" cy="18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1981200" y="4191000"/>
            <a:ext cx="1447800" cy="16002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0719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 dominant axes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819400"/>
            <a:ext cx="426720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4686300" y="5599113"/>
            <a:ext cx="382587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419600" y="5029200"/>
            <a:ext cx="304800" cy="76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4953000" y="5029200"/>
            <a:ext cx="304800" cy="76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kumimoji="1" lang="ja-JP" altLang="en-US"/>
          </a:p>
        </p:txBody>
      </p:sp>
    </p:spTree>
    <p:custDataLst>
      <p:tags r:id="rId1"/>
    </p:custDataLst>
  </p:cSld>
  <p:clrMapOvr>
    <a:masterClrMapping/>
  </p:clrMapOvr>
  <p:transition advTm="12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 dominant axes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819400"/>
            <a:ext cx="426720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4686300" y="5599113"/>
            <a:ext cx="382587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419600" y="5029200"/>
            <a:ext cx="304800" cy="76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4953000" y="5029200"/>
            <a:ext cx="304800" cy="76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Plane fitting to patches</a:t>
            </a:r>
          </a:p>
          <a:p>
            <a:r>
              <a:rPr kumimoji="1" lang="en-US" altLang="ja-JP" dirty="0" smtClean="0"/>
              <a:t>Voting with patch </a:t>
            </a:r>
            <a:r>
              <a:rPr kumimoji="1" lang="en-US" altLang="ja-JP" dirty="0" err="1" smtClean="0"/>
              <a:t>normals</a:t>
            </a:r>
            <a:endParaRPr kumimoji="1" lang="ja-JP" altLang="en-US"/>
          </a:p>
        </p:txBody>
      </p:sp>
    </p:spTree>
  </p:cSld>
  <p:clrMapOvr>
    <a:masterClrMapping/>
  </p:clrMapOvr>
  <p:transition advTm="35172">
    <p:fad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Reconstruct patches</a:t>
            </a:r>
            <a:endParaRPr lang="en-US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dominant axes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92D050"/>
                </a:solidFill>
              </a:rPr>
              <a:t>Extract (hypothesis) planes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a depth(plane)-map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05416"/>
            <a:ext cx="8229600" cy="18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3352800" y="4191000"/>
            <a:ext cx="3352800" cy="19812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2656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 (hypothesis) planes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38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514600"/>
            <a:ext cx="5181600" cy="28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304800" y="2438400"/>
            <a:ext cx="2775414" cy="2872983"/>
            <a:chOff x="457200" y="2514745"/>
            <a:chExt cx="2576286" cy="2666855"/>
          </a:xfrm>
        </p:grpSpPr>
        <p:pic>
          <p:nvPicPr>
            <p:cNvPr id="5386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2514745"/>
              <a:ext cx="2559399" cy="2666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2895600" y="2819400"/>
              <a:ext cx="137886" cy="192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3429000" y="2514600"/>
            <a:ext cx="5334000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04800" y="5410200"/>
            <a:ext cx="2667000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Tm="246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 (hypothesis) planes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38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514600"/>
            <a:ext cx="5181600" cy="28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6"/>
          <p:cNvGrpSpPr/>
          <p:nvPr/>
        </p:nvGrpSpPr>
        <p:grpSpPr>
          <a:xfrm>
            <a:off x="304800" y="2438400"/>
            <a:ext cx="2775414" cy="2872983"/>
            <a:chOff x="457200" y="2514745"/>
            <a:chExt cx="2576286" cy="2666855"/>
          </a:xfrm>
        </p:grpSpPr>
        <p:pic>
          <p:nvPicPr>
            <p:cNvPr id="5386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2514745"/>
              <a:ext cx="2559399" cy="2666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2895600" y="2819400"/>
              <a:ext cx="137886" cy="192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6096000" y="2514600"/>
            <a:ext cx="2667000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04800" y="5410200"/>
            <a:ext cx="2667000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advTm="4984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1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Extracts pure 3d data w/o interpolation</a:t>
            </a:r>
          </a:p>
        </p:txBody>
      </p:sp>
    </p:spTree>
  </p:cSld>
  <p:clrMapOvr>
    <a:masterClrMapping/>
  </p:clrMapOvr>
  <p:transition advTm="10985">
    <p:fad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 (hypothesis) planes</a:t>
            </a:r>
            <a:endParaRPr lang="en-US" dirty="0"/>
          </a:p>
        </p:txBody>
      </p:sp>
      <p:pic>
        <p:nvPicPr>
          <p:cNvPr id="538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514600"/>
            <a:ext cx="5181600" cy="28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6"/>
          <p:cNvGrpSpPr/>
          <p:nvPr/>
        </p:nvGrpSpPr>
        <p:grpSpPr>
          <a:xfrm>
            <a:off x="304800" y="2438400"/>
            <a:ext cx="2775414" cy="2872983"/>
            <a:chOff x="457200" y="2514745"/>
            <a:chExt cx="2576286" cy="2666855"/>
          </a:xfrm>
        </p:grpSpPr>
        <p:pic>
          <p:nvPicPr>
            <p:cNvPr id="5386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2514745"/>
              <a:ext cx="2559399" cy="2666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2895600" y="2819400"/>
              <a:ext cx="137886" cy="192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Arrow Connector 7"/>
          <p:cNvCxnSpPr/>
          <p:nvPr/>
        </p:nvCxnSpPr>
        <p:spPr>
          <a:xfrm>
            <a:off x="304800" y="5410200"/>
            <a:ext cx="2667000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advTm="18937">
    <p:fade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Reconstruct patches</a:t>
            </a:r>
            <a:endParaRPr lang="en-US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dominant axes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Extract (hypothesis) planes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92D050"/>
                </a:solidFill>
              </a:rPr>
              <a:t>Compute a depth(plane)-map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05416"/>
            <a:ext cx="8229600" cy="18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6629400" y="4114800"/>
            <a:ext cx="1981200" cy="20574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1844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Manhattan-world Stereo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7" name="Group 51"/>
          <p:cNvGrpSpPr/>
          <p:nvPr/>
        </p:nvGrpSpPr>
        <p:grpSpPr>
          <a:xfrm rot="19126704">
            <a:off x="2929068" y="2103437"/>
            <a:ext cx="2133600" cy="1143000"/>
            <a:chOff x="1524000" y="1981200"/>
            <a:chExt cx="2133600" cy="1143000"/>
          </a:xfrm>
        </p:grpSpPr>
        <p:sp>
          <p:nvSpPr>
            <p:cNvPr id="53" name="Rectangle 52"/>
            <p:cNvSpPr/>
            <p:nvPr/>
          </p:nvSpPr>
          <p:spPr>
            <a:xfrm>
              <a:off x="1524000" y="1981200"/>
              <a:ext cx="2133600" cy="762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819400" y="2286000"/>
              <a:ext cx="838200" cy="838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623861" y="5380037"/>
            <a:ext cx="72571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3966761" y="6218237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4302403" y="5636438"/>
            <a:ext cx="2479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Manhattan-world stereo</a:t>
            </a:r>
          </a:p>
          <a:p>
            <a:pPr algn="ctr"/>
            <a:r>
              <a:rPr lang="en-US" dirty="0" smtClean="0"/>
              <a:t>Plane per pixel</a:t>
            </a:r>
            <a:endParaRPr lang="en-US" dirty="0"/>
          </a:p>
        </p:txBody>
      </p:sp>
      <p:grpSp>
        <p:nvGrpSpPr>
          <p:cNvPr id="8" name="Group 102"/>
          <p:cNvGrpSpPr/>
          <p:nvPr/>
        </p:nvGrpSpPr>
        <p:grpSpPr>
          <a:xfrm>
            <a:off x="2578832" y="2684008"/>
            <a:ext cx="2340429" cy="2543629"/>
            <a:chOff x="5029200" y="2684008"/>
            <a:chExt cx="2340429" cy="2543629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H="1">
              <a:off x="4889500" y="28237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7071149" y="4858305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a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9" name="Group 103"/>
          <p:cNvGrpSpPr/>
          <p:nvPr/>
        </p:nvGrpSpPr>
        <p:grpSpPr>
          <a:xfrm>
            <a:off x="3540403" y="1798637"/>
            <a:ext cx="2372756" cy="2590800"/>
            <a:chOff x="5990771" y="1798637"/>
            <a:chExt cx="2372756" cy="2590800"/>
          </a:xfrm>
        </p:grpSpPr>
        <p:cxnSp>
          <p:nvCxnSpPr>
            <p:cNvPr id="92" name="Straight Connector 91"/>
            <p:cNvCxnSpPr/>
            <p:nvPr/>
          </p:nvCxnSpPr>
          <p:spPr>
            <a:xfrm rot="16200000" flipH="1">
              <a:off x="5851071" y="1938337"/>
              <a:ext cx="2315029" cy="2035629"/>
            </a:xfrm>
            <a:prstGeom prst="line">
              <a:avLst/>
            </a:prstGeom>
            <a:ln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8055429" y="4020105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b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Group 104"/>
          <p:cNvGrpSpPr/>
          <p:nvPr/>
        </p:nvGrpSpPr>
        <p:grpSpPr>
          <a:xfrm>
            <a:off x="4157261" y="1265237"/>
            <a:ext cx="2307771" cy="2590800"/>
            <a:chOff x="6607629" y="1265237"/>
            <a:chExt cx="2307771" cy="2590800"/>
          </a:xfrm>
        </p:grpSpPr>
        <p:cxnSp>
          <p:nvCxnSpPr>
            <p:cNvPr id="93" name="Straight Connector 92"/>
            <p:cNvCxnSpPr/>
            <p:nvPr/>
          </p:nvCxnSpPr>
          <p:spPr>
            <a:xfrm rot="16200000" flipH="1">
              <a:off x="6467929" y="1404937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8634554" y="3486705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c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1" name="Group 105"/>
          <p:cNvGrpSpPr/>
          <p:nvPr/>
        </p:nvGrpSpPr>
        <p:grpSpPr>
          <a:xfrm>
            <a:off x="3188433" y="1874837"/>
            <a:ext cx="2590799" cy="2264230"/>
            <a:chOff x="5638801" y="1874837"/>
            <a:chExt cx="2590799" cy="2264230"/>
          </a:xfrm>
        </p:grpSpPr>
        <p:cxnSp>
          <p:nvCxnSpPr>
            <p:cNvPr id="99" name="Straight Connector 98"/>
            <p:cNvCxnSpPr/>
            <p:nvPr/>
          </p:nvCxnSpPr>
          <p:spPr>
            <a:xfrm rot="10800000" flipH="1">
              <a:off x="5638801" y="210343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7921502" y="18748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d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3" name="Group 106"/>
          <p:cNvGrpSpPr/>
          <p:nvPr/>
        </p:nvGrpSpPr>
        <p:grpSpPr>
          <a:xfrm>
            <a:off x="2930804" y="1570037"/>
            <a:ext cx="2623126" cy="2286000"/>
            <a:chOff x="5381172" y="1570037"/>
            <a:chExt cx="2623126" cy="2286000"/>
          </a:xfrm>
        </p:grpSpPr>
        <p:cxnSp>
          <p:nvCxnSpPr>
            <p:cNvPr id="98" name="Straight Connector 97"/>
            <p:cNvCxnSpPr/>
            <p:nvPr/>
          </p:nvCxnSpPr>
          <p:spPr>
            <a:xfrm rot="10800000" flipH="1">
              <a:off x="5381172" y="18204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7696200" y="157003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e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Group 107"/>
          <p:cNvGrpSpPr/>
          <p:nvPr/>
        </p:nvGrpSpPr>
        <p:grpSpPr>
          <a:xfrm>
            <a:off x="2473603" y="1002268"/>
            <a:ext cx="2543629" cy="2244169"/>
            <a:chOff x="4800600" y="1002268"/>
            <a:chExt cx="2543629" cy="2244169"/>
          </a:xfrm>
        </p:grpSpPr>
        <p:cxnSp>
          <p:nvCxnSpPr>
            <p:cNvPr id="97" name="Straight Connector 96"/>
            <p:cNvCxnSpPr/>
            <p:nvPr/>
          </p:nvCxnSpPr>
          <p:spPr>
            <a:xfrm rot="10800000" flipH="1">
              <a:off x="4800600" y="1210808"/>
              <a:ext cx="2315029" cy="203562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7085825" y="1002268"/>
              <a:ext cx="258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C000"/>
                  </a:solidFill>
                </a:rPr>
                <a:t>f</a:t>
              </a:r>
              <a:endParaRPr lang="en-US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rot="5400000" flipH="1" flipV="1">
            <a:off x="2362787" y="4548303"/>
            <a:ext cx="3331327" cy="448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2374943" y="4356120"/>
            <a:ext cx="3511353" cy="2492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599914" y="4341607"/>
            <a:ext cx="3300898" cy="4887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2668856" y="4098491"/>
            <a:ext cx="3475068" cy="8007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2689790" y="3786464"/>
            <a:ext cx="3758964" cy="1142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6200000" flipV="1">
            <a:off x="2330274" y="4570183"/>
            <a:ext cx="2975430" cy="373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2346604" y="4597397"/>
            <a:ext cx="3138717" cy="1632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6200000" flipV="1">
            <a:off x="1822275" y="4062183"/>
            <a:ext cx="3214914" cy="11502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6200000" flipV="1">
            <a:off x="2185132" y="4425040"/>
            <a:ext cx="2830286" cy="809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V="1">
            <a:off x="2315760" y="4555667"/>
            <a:ext cx="2808515" cy="5696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2702203" y="305966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3016529" y="304800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3245129" y="31358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3436264" y="29435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605717" y="278674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3828150" y="26198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4024092" y="24384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4383321" y="25908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4589060" y="241662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846689" y="2196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19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1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 a depth(plane)-map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 a plane        to each pixel </a:t>
            </a:r>
            <a:r>
              <a:rPr lang="en-US" i="1" dirty="0" smtClean="0"/>
              <a:t>p.</a:t>
            </a:r>
            <a:endParaRPr lang="en-US" dirty="0" smtClean="0"/>
          </a:p>
        </p:txBody>
      </p:sp>
      <p:pic>
        <p:nvPicPr>
          <p:cNvPr id="53760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374121"/>
            <a:ext cx="451335" cy="4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29"/>
          <p:cNvGrpSpPr/>
          <p:nvPr/>
        </p:nvGrpSpPr>
        <p:grpSpPr>
          <a:xfrm>
            <a:off x="1752600" y="2362200"/>
            <a:ext cx="5502057" cy="461665"/>
            <a:chOff x="2700867" y="2738735"/>
            <a:chExt cx="5502057" cy="461665"/>
          </a:xfrm>
        </p:grpSpPr>
        <p:cxnSp>
          <p:nvCxnSpPr>
            <p:cNvPr id="26" name="Straight Arrow Connector 25"/>
            <p:cNvCxnSpPr/>
            <p:nvPr/>
          </p:nvCxnSpPr>
          <p:spPr>
            <a:xfrm rot="10800000">
              <a:off x="2700867" y="2988733"/>
              <a:ext cx="3048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005667" y="2738735"/>
              <a:ext cx="51972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{plane_</a:t>
              </a:r>
              <a:r>
                <a:rPr lang="en-US" sz="2400" i="1" dirty="0" smtClean="0"/>
                <a:t>1</a:t>
              </a:r>
              <a:r>
                <a:rPr lang="en-US" sz="2400" dirty="0" smtClean="0"/>
                <a:t>, plane_</a:t>
              </a:r>
              <a:r>
                <a:rPr lang="en-US" sz="2400" i="1" dirty="0" smtClean="0"/>
                <a:t>2</a:t>
              </a:r>
              <a:r>
                <a:rPr lang="en-US" sz="2400" dirty="0" smtClean="0"/>
                <a:t>, plane_</a:t>
              </a:r>
              <a:r>
                <a:rPr lang="en-US" sz="2400" i="1" dirty="0" smtClean="0"/>
                <a:t>3</a:t>
              </a:r>
              <a:r>
                <a:rPr lang="en-US" sz="2400" dirty="0" smtClean="0"/>
                <a:t>, …, </a:t>
              </a:r>
              <a:r>
                <a:rPr lang="en-US" sz="2400" dirty="0" err="1" smtClean="0"/>
                <a:t>plane_</a:t>
              </a:r>
              <a:r>
                <a:rPr lang="en-US" sz="2400" i="1" dirty="0" err="1" smtClean="0"/>
                <a:t>n</a:t>
              </a:r>
              <a:r>
                <a:rPr lang="en-US" sz="2400" dirty="0" smtClean="0"/>
                <a:t>}</a:t>
              </a:r>
              <a:endParaRPr lang="en-US" sz="2400" dirty="0"/>
            </a:p>
          </p:txBody>
        </p:sp>
      </p:grpSp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667" y="1692027"/>
            <a:ext cx="451335" cy="4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328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 a depth(plane)-map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 a plane        to each pixel </a:t>
            </a:r>
            <a:r>
              <a:rPr lang="en-US" i="1" dirty="0" smtClean="0"/>
              <a:t>p.</a:t>
            </a:r>
            <a:endParaRPr lang="en-US" dirty="0" smtClean="0"/>
          </a:p>
        </p:txBody>
      </p:sp>
      <p:pic>
        <p:nvPicPr>
          <p:cNvPr id="53760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374121"/>
            <a:ext cx="451335" cy="4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9"/>
          <p:cNvGrpSpPr/>
          <p:nvPr/>
        </p:nvGrpSpPr>
        <p:grpSpPr>
          <a:xfrm>
            <a:off x="1752600" y="2362200"/>
            <a:ext cx="5502057" cy="461665"/>
            <a:chOff x="2700867" y="2738735"/>
            <a:chExt cx="5502057" cy="461665"/>
          </a:xfrm>
        </p:grpSpPr>
        <p:cxnSp>
          <p:nvCxnSpPr>
            <p:cNvPr id="26" name="Straight Arrow Connector 25"/>
            <p:cNvCxnSpPr/>
            <p:nvPr/>
          </p:nvCxnSpPr>
          <p:spPr>
            <a:xfrm rot="10800000">
              <a:off x="2700867" y="2988733"/>
              <a:ext cx="3048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005667" y="2738735"/>
              <a:ext cx="51972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{plane_</a:t>
              </a:r>
              <a:r>
                <a:rPr lang="en-US" sz="2400" i="1" dirty="0" smtClean="0"/>
                <a:t>1</a:t>
              </a:r>
              <a:r>
                <a:rPr lang="en-US" sz="2400" dirty="0" smtClean="0"/>
                <a:t>, plane_</a:t>
              </a:r>
              <a:r>
                <a:rPr lang="en-US" sz="2400" i="1" dirty="0" smtClean="0"/>
                <a:t>2</a:t>
              </a:r>
              <a:r>
                <a:rPr lang="en-US" sz="2400" dirty="0" smtClean="0"/>
                <a:t>, plane_</a:t>
              </a:r>
              <a:r>
                <a:rPr lang="en-US" sz="2400" i="1" dirty="0" smtClean="0"/>
                <a:t>3</a:t>
              </a:r>
              <a:r>
                <a:rPr lang="en-US" sz="2400" dirty="0" smtClean="0"/>
                <a:t>, …, </a:t>
              </a:r>
              <a:r>
                <a:rPr lang="en-US" sz="2400" dirty="0" err="1" smtClean="0"/>
                <a:t>plane_</a:t>
              </a:r>
              <a:r>
                <a:rPr lang="en-US" sz="2400" i="1" dirty="0" err="1" smtClean="0"/>
                <a:t>n</a:t>
              </a:r>
              <a:r>
                <a:rPr lang="en-US" sz="2400" dirty="0" smtClean="0"/>
                <a:t>}</a:t>
              </a:r>
              <a:endParaRPr lang="en-US" sz="2400" dirty="0"/>
            </a:p>
          </p:txBody>
        </p:sp>
      </p:grpSp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6667" y="1692027"/>
            <a:ext cx="451335" cy="4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4424" y="3670059"/>
            <a:ext cx="6581776" cy="105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20"/>
          <p:cNvGrpSpPr/>
          <p:nvPr/>
        </p:nvGrpSpPr>
        <p:grpSpPr>
          <a:xfrm>
            <a:off x="1614538" y="5137223"/>
            <a:ext cx="4547433" cy="479864"/>
            <a:chOff x="1372548" y="3407824"/>
            <a:chExt cx="4547433" cy="479864"/>
          </a:xfrm>
        </p:grpSpPr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2548" y="3407824"/>
              <a:ext cx="1212387" cy="466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2590800" y="3426023"/>
              <a:ext cx="33291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: Data term for each pixel</a:t>
              </a:r>
              <a:endParaRPr lang="en-US" sz="2400" i="1" dirty="0"/>
            </a:p>
          </p:txBody>
        </p:sp>
      </p:grpSp>
      <p:grpSp>
        <p:nvGrpSpPr>
          <p:cNvPr id="13" name="Group 19"/>
          <p:cNvGrpSpPr/>
          <p:nvPr/>
        </p:nvGrpSpPr>
        <p:grpSpPr>
          <a:xfrm>
            <a:off x="1080190" y="5700741"/>
            <a:ext cx="6588860" cy="471459"/>
            <a:chOff x="838200" y="4034135"/>
            <a:chExt cx="6588860" cy="471459"/>
          </a:xfrm>
        </p:grpSpPr>
        <p:pic>
          <p:nvPicPr>
            <p:cNvPr id="14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8200" y="4038601"/>
              <a:ext cx="1746735" cy="466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2590800" y="4034135"/>
              <a:ext cx="48362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: Smoothness term for a pair of pixels</a:t>
              </a:r>
              <a:endParaRPr lang="en-US" sz="2400" i="1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33400" y="3212859"/>
            <a:ext cx="1524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Minimize</a:t>
            </a:r>
            <a:endParaRPr lang="en-US" sz="28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4648201" y="4724400"/>
            <a:ext cx="2224236" cy="445532"/>
            <a:chOff x="4648201" y="4724400"/>
            <a:chExt cx="2224236" cy="445532"/>
          </a:xfrm>
        </p:grpSpPr>
        <p:sp>
          <p:nvSpPr>
            <p:cNvPr id="17" name="TextBox 16"/>
            <p:cNvSpPr txBox="1"/>
            <p:nvPr/>
          </p:nvSpPr>
          <p:spPr>
            <a:xfrm>
              <a:off x="4953001" y="4800600"/>
              <a:ext cx="19194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70C0"/>
                  </a:solidFill>
                </a:rPr>
                <a:t>Neighboring pixels</a:t>
              </a:r>
              <a:endParaRPr kumimoji="1" lang="ja-JP" altLang="en-US">
                <a:solidFill>
                  <a:srgbClr val="0070C0"/>
                </a:solidFill>
              </a:endParaRPr>
            </a:p>
          </p:txBody>
        </p:sp>
        <p:cxnSp>
          <p:nvCxnSpPr>
            <p:cNvPr id="19" name="Straight Arrow Connector 18"/>
            <p:cNvCxnSpPr>
              <a:stCxn id="17" idx="1"/>
            </p:cNvCxnSpPr>
            <p:nvPr/>
          </p:nvCxnSpPr>
          <p:spPr>
            <a:xfrm rot="10800000">
              <a:off x="4648201" y="4724400"/>
              <a:ext cx="304800" cy="26086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4481512" y="3124200"/>
            <a:ext cx="1690688" cy="609599"/>
            <a:chOff x="4481512" y="3124200"/>
            <a:chExt cx="1690688" cy="609599"/>
          </a:xfrm>
        </p:grpSpPr>
        <p:sp>
          <p:nvSpPr>
            <p:cNvPr id="20" name="TextBox 19"/>
            <p:cNvSpPr txBox="1"/>
            <p:nvPr/>
          </p:nvSpPr>
          <p:spPr>
            <a:xfrm>
              <a:off x="4741680" y="3124200"/>
              <a:ext cx="14305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0070C0"/>
                  </a:solidFill>
                </a:rPr>
                <a:t>Scalar weight</a:t>
              </a:r>
              <a:endParaRPr kumimoji="1" lang="ja-JP" altLang="en-US">
                <a:solidFill>
                  <a:srgbClr val="0070C0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rot="10800000" flipV="1">
              <a:off x="4481512" y="3372606"/>
              <a:ext cx="242888" cy="3611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advTm="477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74638"/>
            <a:ext cx="3733800" cy="1143000"/>
          </a:xfrm>
        </p:spPr>
        <p:txBody>
          <a:bodyPr/>
          <a:lstStyle/>
          <a:p>
            <a:r>
              <a:rPr lang="en-US" dirty="0" smtClean="0"/>
              <a:t>Data term</a:t>
            </a:r>
            <a:endParaRPr 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3213" y="657864"/>
            <a:ext cx="1212387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68984" y="2416629"/>
            <a:ext cx="7732759" cy="15569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89743" y="34406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658825" y="3745707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202662" y="2450068"/>
            <a:ext cx="2463681" cy="2869800"/>
            <a:chOff x="2336919" y="2526268"/>
            <a:chExt cx="2463681" cy="2869800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2631909" y="3227377"/>
              <a:ext cx="2432382" cy="1905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107662" y="1688068"/>
            <a:ext cx="1935196" cy="2274332"/>
            <a:chOff x="4241919" y="1764268"/>
            <a:chExt cx="1935196" cy="2274332"/>
          </a:xfrm>
        </p:grpSpPr>
        <p:cxnSp>
          <p:nvCxnSpPr>
            <p:cNvPr id="19" name="Straight Connector 18"/>
            <p:cNvCxnSpPr/>
            <p:nvPr/>
          </p:nvCxnSpPr>
          <p:spPr>
            <a:xfrm rot="16200000" flipV="1">
              <a:off x="4523319" y="2384805"/>
              <a:ext cx="1854881" cy="145271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509890" y="1600200"/>
            <a:ext cx="5118853" cy="4038600"/>
            <a:chOff x="3644147" y="1676400"/>
            <a:chExt cx="5118853" cy="4038600"/>
          </a:xfrm>
        </p:grpSpPr>
        <p:cxnSp>
          <p:nvCxnSpPr>
            <p:cNvPr id="22" name="Straight Connector 21"/>
            <p:cNvCxnSpPr/>
            <p:nvPr/>
          </p:nvCxnSpPr>
          <p:spPr>
            <a:xfrm flipV="1">
              <a:off x="3644147" y="2057401"/>
              <a:ext cx="4670175" cy="36575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7823319" y="16764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4</a:t>
              </a:r>
              <a:endParaRPr lang="en-US" i="1" dirty="0"/>
            </a:p>
          </p:txBody>
        </p:sp>
      </p:grpSp>
      <p:grpSp>
        <p:nvGrpSpPr>
          <p:cNvPr id="58" name="Group 191"/>
          <p:cNvGrpSpPr/>
          <p:nvPr/>
        </p:nvGrpSpPr>
        <p:grpSpPr>
          <a:xfrm rot="3632124">
            <a:off x="4991586" y="2993041"/>
            <a:ext cx="381000" cy="269309"/>
            <a:chOff x="2329543" y="2815771"/>
            <a:chExt cx="381000" cy="269309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6324600" y="3733800"/>
            <a:ext cx="2518949" cy="2214563"/>
            <a:chOff x="6324600" y="3733800"/>
            <a:chExt cx="2518949" cy="2214563"/>
          </a:xfrm>
        </p:grpSpPr>
        <p:grpSp>
          <p:nvGrpSpPr>
            <p:cNvPr id="65" name="Group 64"/>
            <p:cNvGrpSpPr/>
            <p:nvPr/>
          </p:nvGrpSpPr>
          <p:grpSpPr>
            <a:xfrm>
              <a:off x="6324600" y="3733800"/>
              <a:ext cx="2518949" cy="385763"/>
              <a:chOff x="381000" y="5867400"/>
              <a:chExt cx="2518949" cy="385763"/>
            </a:xfrm>
          </p:grpSpPr>
          <p:pic>
            <p:nvPicPr>
              <p:cNvPr id="539650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1000" y="5867400"/>
                <a:ext cx="795423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9651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209800" y="5867400"/>
                <a:ext cx="139967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51" name="Straight Arrow Connector 50"/>
              <p:cNvCxnSpPr/>
              <p:nvPr/>
            </p:nvCxnSpPr>
            <p:spPr>
              <a:xfrm rot="10800000">
                <a:off x="1211942" y="6072642"/>
                <a:ext cx="159657" cy="88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/>
              <p:cNvSpPr txBox="1"/>
              <p:nvPr/>
            </p:nvSpPr>
            <p:spPr>
              <a:xfrm>
                <a:off x="1346319" y="5879068"/>
                <a:ext cx="1553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plane_</a:t>
                </a:r>
                <a:r>
                  <a:rPr lang="en-US" i="1" dirty="0" smtClean="0"/>
                  <a:t>1    </a:t>
                </a:r>
                <a:r>
                  <a:rPr lang="en-US" dirty="0" smtClean="0"/>
                  <a:t>= 10</a:t>
                </a:r>
                <a:endParaRPr lang="en-US" dirty="0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6324600" y="4343400"/>
              <a:ext cx="2507729" cy="385763"/>
              <a:chOff x="2967451" y="5867400"/>
              <a:chExt cx="2507729" cy="385763"/>
            </a:xfrm>
          </p:grpSpPr>
          <p:pic>
            <p:nvPicPr>
              <p:cNvPr id="61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67451" y="5867400"/>
                <a:ext cx="795423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796251" y="5867400"/>
                <a:ext cx="139967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63" name="Straight Arrow Connector 62"/>
              <p:cNvCxnSpPr/>
              <p:nvPr/>
            </p:nvCxnSpPr>
            <p:spPr>
              <a:xfrm rot="10800000">
                <a:off x="3798393" y="6072642"/>
                <a:ext cx="159657" cy="88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/>
              <p:cNvSpPr txBox="1"/>
              <p:nvPr/>
            </p:nvSpPr>
            <p:spPr>
              <a:xfrm>
                <a:off x="3932770" y="5879068"/>
                <a:ext cx="15424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plane_</a:t>
                </a:r>
                <a:r>
                  <a:rPr lang="en-US" i="1" dirty="0" smtClean="0"/>
                  <a:t>2    </a:t>
                </a:r>
                <a:r>
                  <a:rPr lang="en-US" dirty="0" smtClean="0"/>
                  <a:t>=   0</a:t>
                </a:r>
                <a:endParaRPr lang="en-US" dirty="0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6324600" y="4953000"/>
              <a:ext cx="2518949" cy="385763"/>
              <a:chOff x="2967451" y="5867400"/>
              <a:chExt cx="2518949" cy="385763"/>
            </a:xfrm>
          </p:grpSpPr>
          <p:pic>
            <p:nvPicPr>
              <p:cNvPr id="69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67451" y="5867400"/>
                <a:ext cx="795423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796251" y="5867400"/>
                <a:ext cx="139967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71" name="Straight Arrow Connector 70"/>
              <p:cNvCxnSpPr/>
              <p:nvPr/>
            </p:nvCxnSpPr>
            <p:spPr>
              <a:xfrm rot="10800000">
                <a:off x="3798393" y="6072642"/>
                <a:ext cx="159657" cy="88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/>
              <p:cNvSpPr txBox="1"/>
              <p:nvPr/>
            </p:nvSpPr>
            <p:spPr>
              <a:xfrm>
                <a:off x="3932770" y="5879068"/>
                <a:ext cx="1553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plane_3</a:t>
                </a:r>
                <a:r>
                  <a:rPr lang="en-US" i="1" dirty="0" smtClean="0"/>
                  <a:t>    </a:t>
                </a:r>
                <a:r>
                  <a:rPr lang="en-US" dirty="0" smtClean="0"/>
                  <a:t>= 10</a:t>
                </a:r>
                <a:endParaRPr lang="en-US" dirty="0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6324600" y="5562600"/>
              <a:ext cx="2518949" cy="385763"/>
              <a:chOff x="2967451" y="5867400"/>
              <a:chExt cx="2518949" cy="385763"/>
            </a:xfrm>
          </p:grpSpPr>
          <p:pic>
            <p:nvPicPr>
              <p:cNvPr id="7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67451" y="5867400"/>
                <a:ext cx="795423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796251" y="5867400"/>
                <a:ext cx="139967" cy="385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76" name="Straight Arrow Connector 75"/>
              <p:cNvCxnSpPr/>
              <p:nvPr/>
            </p:nvCxnSpPr>
            <p:spPr>
              <a:xfrm rot="10800000">
                <a:off x="3798393" y="6072642"/>
                <a:ext cx="159657" cy="884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TextBox 76"/>
              <p:cNvSpPr txBox="1"/>
              <p:nvPr/>
            </p:nvSpPr>
            <p:spPr>
              <a:xfrm>
                <a:off x="3932770" y="5879068"/>
                <a:ext cx="1553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plane_4</a:t>
                </a:r>
                <a:r>
                  <a:rPr lang="en-US" i="1" dirty="0" smtClean="0"/>
                  <a:t>    </a:t>
                </a:r>
                <a:r>
                  <a:rPr lang="en-US" dirty="0" smtClean="0"/>
                  <a:t>= 10</a:t>
                </a:r>
                <a:endParaRPr lang="en-US" dirty="0"/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517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10200" cy="1143000"/>
          </a:xfrm>
        </p:spPr>
        <p:txBody>
          <a:bodyPr/>
          <a:lstStyle/>
          <a:p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5665" y="676007"/>
            <a:ext cx="1746735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8984" y="3614057"/>
            <a:ext cx="7707359" cy="3595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6106" y="3593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58825" y="38862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202662" y="2450068"/>
            <a:ext cx="1937642" cy="2198132"/>
            <a:chOff x="2336919" y="2526268"/>
            <a:chExt cx="1937642" cy="2198132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V="1">
              <a:off x="2704724" y="3154562"/>
              <a:ext cx="1760714" cy="13789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107662" y="1688068"/>
            <a:ext cx="2521739" cy="3023255"/>
            <a:chOff x="4241919" y="1764268"/>
            <a:chExt cx="2521739" cy="3023255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4442130" y="2465996"/>
              <a:ext cx="2603803" cy="2039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800600" y="1600200"/>
            <a:ext cx="3828143" cy="3027739"/>
            <a:chOff x="4800600" y="1600200"/>
            <a:chExt cx="3828143" cy="3027739"/>
          </a:xfrm>
        </p:grpSpPr>
        <p:cxnSp>
          <p:nvCxnSpPr>
            <p:cNvPr id="27" name="Straight Connector 26"/>
            <p:cNvCxnSpPr/>
            <p:nvPr/>
          </p:nvCxnSpPr>
          <p:spPr>
            <a:xfrm flipV="1">
              <a:off x="4800600" y="1981202"/>
              <a:ext cx="3379465" cy="264673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7689062" y="16002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4</a:t>
              </a:r>
              <a:endParaRPr lang="en-US" i="1" dirty="0"/>
            </a:p>
          </p:txBody>
        </p:sp>
      </p:grpSp>
      <p:cxnSp>
        <p:nvCxnSpPr>
          <p:cNvPr id="54" name="Straight Arrow Connector 53"/>
          <p:cNvCxnSpPr/>
          <p:nvPr/>
        </p:nvCxnSpPr>
        <p:spPr>
          <a:xfrm>
            <a:off x="762000" y="3995332"/>
            <a:ext cx="7718245" cy="2791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657351" y="4005263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752600" y="5029200"/>
            <a:ext cx="4649955" cy="580655"/>
            <a:chOff x="1752600" y="5029200"/>
            <a:chExt cx="4649955" cy="580655"/>
          </a:xfrm>
        </p:grpSpPr>
        <p:pic>
          <p:nvPicPr>
            <p:cNvPr id="54067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52600" y="5029201"/>
              <a:ext cx="1187001" cy="580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0675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96765" y="5029200"/>
              <a:ext cx="626901" cy="580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0676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48400" y="5029202"/>
              <a:ext cx="154155" cy="580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7" name="Straight Arrow Connector 66"/>
            <p:cNvCxnSpPr/>
            <p:nvPr/>
          </p:nvCxnSpPr>
          <p:spPr>
            <a:xfrm rot="10800000">
              <a:off x="2950029" y="5326743"/>
              <a:ext cx="228599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rot="10800000">
              <a:off x="4953001" y="5334000"/>
              <a:ext cx="228599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/>
          <p:cNvSpPr txBox="1"/>
          <p:nvPr/>
        </p:nvSpPr>
        <p:spPr>
          <a:xfrm>
            <a:off x="1447800" y="3962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q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400800" y="51170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</a:t>
            </a:r>
            <a:endParaRPr lang="en-US" sz="2000" dirty="0"/>
          </a:p>
        </p:txBody>
      </p:sp>
    </p:spTree>
    <p:custDataLst>
      <p:tags r:id="rId1"/>
    </p:custDataLst>
  </p:cSld>
  <p:clrMapOvr>
    <a:masterClrMapping/>
  </p:clrMapOvr>
  <p:transition advTm="106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10200" cy="1143000"/>
          </a:xfrm>
        </p:spPr>
        <p:txBody>
          <a:bodyPr/>
          <a:lstStyle/>
          <a:p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5665" y="676007"/>
            <a:ext cx="1746735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8984" y="3614057"/>
            <a:ext cx="7707359" cy="3595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6106" y="3593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58825" y="38862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16"/>
          <p:cNvGrpSpPr/>
          <p:nvPr/>
        </p:nvGrpSpPr>
        <p:grpSpPr>
          <a:xfrm>
            <a:off x="2202662" y="2450068"/>
            <a:ext cx="1937642" cy="2198132"/>
            <a:chOff x="2336919" y="2526268"/>
            <a:chExt cx="1937642" cy="2198132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V="1">
              <a:off x="2704724" y="3154562"/>
              <a:ext cx="1760714" cy="13789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4107662" y="1688068"/>
            <a:ext cx="2521739" cy="3023255"/>
            <a:chOff x="4241919" y="1764268"/>
            <a:chExt cx="2521739" cy="3023255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4442130" y="2465996"/>
              <a:ext cx="2603803" cy="2039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V="1">
            <a:off x="4800600" y="1981202"/>
            <a:ext cx="3379465" cy="2646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89062" y="160020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plane_</a:t>
            </a:r>
            <a:r>
              <a:rPr lang="en-US" i="1" dirty="0" smtClean="0"/>
              <a:t>4</a:t>
            </a:r>
            <a:endParaRPr lang="en-US" i="1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762000" y="3995332"/>
            <a:ext cx="7718245" cy="2791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657351" y="4005263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0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5029201"/>
            <a:ext cx="11870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6765" y="5029200"/>
            <a:ext cx="6269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5029202"/>
            <a:ext cx="154155" cy="5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" name="Straight Arrow Connector 66"/>
          <p:cNvCxnSpPr/>
          <p:nvPr/>
        </p:nvCxnSpPr>
        <p:spPr>
          <a:xfrm rot="10800000">
            <a:off x="2950029" y="5326743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10800000">
            <a:off x="4953001" y="5334000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447800" y="3962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q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53651" y="5100935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1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81600" y="5089267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1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5117068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 </a:t>
            </a:r>
            <a:r>
              <a:rPr lang="en-US" sz="2000" dirty="0" smtClean="0">
                <a:solidFill>
                  <a:srgbClr val="C00000"/>
                </a:solidFill>
              </a:rPr>
              <a:t>0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3443628" y="3780971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661569" y="4044950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161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10200" cy="1143000"/>
          </a:xfrm>
        </p:spPr>
        <p:txBody>
          <a:bodyPr/>
          <a:lstStyle/>
          <a:p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5665" y="676007"/>
            <a:ext cx="1746735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8984" y="3614057"/>
            <a:ext cx="7707359" cy="3595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6106" y="3593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58825" y="38862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16"/>
          <p:cNvGrpSpPr/>
          <p:nvPr/>
        </p:nvGrpSpPr>
        <p:grpSpPr>
          <a:xfrm>
            <a:off x="2202662" y="2450068"/>
            <a:ext cx="1937642" cy="2198132"/>
            <a:chOff x="2336919" y="2526268"/>
            <a:chExt cx="1937642" cy="2198132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V="1">
              <a:off x="2704724" y="3154562"/>
              <a:ext cx="1760714" cy="13789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4107662" y="1688068"/>
            <a:ext cx="2521739" cy="3023255"/>
            <a:chOff x="4241919" y="1764268"/>
            <a:chExt cx="2521739" cy="3023255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4442130" y="2465996"/>
              <a:ext cx="2603803" cy="2039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V="1">
            <a:off x="4800600" y="1981202"/>
            <a:ext cx="3379465" cy="2646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89062" y="160020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plane_</a:t>
            </a:r>
            <a:r>
              <a:rPr lang="en-US" i="1" dirty="0" smtClean="0"/>
              <a:t>4</a:t>
            </a:r>
            <a:endParaRPr lang="en-US" i="1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762000" y="3995332"/>
            <a:ext cx="7718245" cy="2791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657351" y="4005263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0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5029201"/>
            <a:ext cx="11870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6765" y="5029200"/>
            <a:ext cx="6269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5029202"/>
            <a:ext cx="154155" cy="5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" name="Straight Arrow Connector 66"/>
          <p:cNvCxnSpPr/>
          <p:nvPr/>
        </p:nvCxnSpPr>
        <p:spPr>
          <a:xfrm rot="10800000">
            <a:off x="2950029" y="5326743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10800000">
            <a:off x="4953001" y="5334000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447800" y="3962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q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53651" y="5100935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2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81600" y="5089267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2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5117068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 </a:t>
            </a:r>
            <a:r>
              <a:rPr lang="en-US" sz="2000" dirty="0" smtClean="0">
                <a:solidFill>
                  <a:srgbClr val="C00000"/>
                </a:solidFill>
              </a:rPr>
              <a:t>0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794942" y="3664857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168912" y="4124779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2953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10200" cy="1143000"/>
          </a:xfrm>
        </p:spPr>
        <p:txBody>
          <a:bodyPr/>
          <a:lstStyle/>
          <a:p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5665" y="676007"/>
            <a:ext cx="1746735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8984" y="3614057"/>
            <a:ext cx="7707359" cy="3595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6106" y="3593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58825" y="38862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16"/>
          <p:cNvGrpSpPr/>
          <p:nvPr/>
        </p:nvGrpSpPr>
        <p:grpSpPr>
          <a:xfrm>
            <a:off x="2202662" y="2450068"/>
            <a:ext cx="1937642" cy="2198132"/>
            <a:chOff x="2336919" y="2526268"/>
            <a:chExt cx="1937642" cy="2198132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V="1">
              <a:off x="2704724" y="3154562"/>
              <a:ext cx="1760714" cy="13789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4107662" y="1688068"/>
            <a:ext cx="2521739" cy="3023255"/>
            <a:chOff x="4241919" y="1764268"/>
            <a:chExt cx="2521739" cy="3023255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4442130" y="2465996"/>
              <a:ext cx="2603803" cy="2039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V="1">
            <a:off x="4800600" y="1981202"/>
            <a:ext cx="3379465" cy="2646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89062" y="160020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plane_</a:t>
            </a:r>
            <a:r>
              <a:rPr lang="en-US" i="1" dirty="0" smtClean="0"/>
              <a:t>4</a:t>
            </a:r>
            <a:endParaRPr lang="en-US" i="1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762000" y="3995332"/>
            <a:ext cx="7718245" cy="2791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657351" y="4005263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06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5029201"/>
            <a:ext cx="11870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6765" y="5029200"/>
            <a:ext cx="6269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5029202"/>
            <a:ext cx="154155" cy="5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" name="Straight Arrow Connector 66"/>
          <p:cNvCxnSpPr/>
          <p:nvPr/>
        </p:nvCxnSpPr>
        <p:spPr>
          <a:xfrm rot="10800000">
            <a:off x="2950029" y="5326743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10800000">
            <a:off x="4953001" y="5334000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447800" y="3962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q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53651" y="5100935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3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81600" y="5089267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1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5117068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 2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3575617" y="3774395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649550" y="4034292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787553" y="5648980"/>
            <a:ext cx="3975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Absolute depth difference</a:t>
            </a:r>
            <a:endParaRPr kumimoji="1" lang="ja-JP" altLang="en-US" sz="2800"/>
          </a:p>
        </p:txBody>
      </p:sp>
    </p:spTree>
    <p:custDataLst>
      <p:tags r:id="rId1"/>
    </p:custDataLst>
  </p:cSld>
  <p:clrMapOvr>
    <a:masterClrMapping/>
  </p:clrMapOvr>
  <p:transition advTm="275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1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Extracts pure 3d data w/o interpolation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07790"/>
            <a:ext cx="2057400" cy="136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1763" y="4244182"/>
            <a:ext cx="1936437" cy="166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1"/>
          <p:cNvGrpSpPr/>
          <p:nvPr/>
        </p:nvGrpSpPr>
        <p:grpSpPr>
          <a:xfrm>
            <a:off x="4218101" y="4385846"/>
            <a:ext cx="2106499" cy="1477328"/>
            <a:chOff x="4419600" y="2641961"/>
            <a:chExt cx="2106499" cy="1477328"/>
          </a:xfrm>
        </p:grpSpPr>
        <p:sp>
          <p:nvSpPr>
            <p:cNvPr id="23" name="Right Arrow 22"/>
            <p:cNvSpPr/>
            <p:nvPr/>
          </p:nvSpPr>
          <p:spPr>
            <a:xfrm>
              <a:off x="4419600" y="3251561"/>
              <a:ext cx="1981200" cy="304800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95800" y="2641961"/>
              <a:ext cx="203029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Scene analysis from</a:t>
              </a:r>
            </a:p>
            <a:p>
              <a:r>
                <a:rPr lang="en-US" dirty="0" smtClean="0"/>
                <a:t>pure 3d data</a:t>
              </a:r>
            </a:p>
            <a:p>
              <a:endParaRPr lang="en-US" dirty="0" smtClean="0"/>
            </a:p>
            <a:p>
              <a:r>
                <a:rPr lang="en-US" dirty="0" smtClean="0"/>
                <a:t>Meshing w/</a:t>
              </a:r>
            </a:p>
            <a:p>
              <a:r>
                <a:rPr lang="en-US" dirty="0" smtClean="0"/>
                <a:t>smart interpolation</a:t>
              </a:r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38200" y="3700046"/>
            <a:ext cx="759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</a:t>
            </a:r>
            <a:endParaRPr lang="en-US" dirty="0"/>
          </a:p>
        </p:txBody>
      </p:sp>
      <p:grpSp>
        <p:nvGrpSpPr>
          <p:cNvPr id="5" name="Group 33"/>
          <p:cNvGrpSpPr/>
          <p:nvPr/>
        </p:nvGrpSpPr>
        <p:grpSpPr>
          <a:xfrm>
            <a:off x="1690072" y="3982760"/>
            <a:ext cx="2348528" cy="2045732"/>
            <a:chOff x="1690072" y="4431268"/>
            <a:chExt cx="2348528" cy="2045732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52600" y="4431268"/>
              <a:ext cx="2205407" cy="1727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1690072" y="6107668"/>
              <a:ext cx="2348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Patches (pure 3d data)</a:t>
              </a:r>
              <a:endParaRPr lang="en-US" dirty="0"/>
            </a:p>
          </p:txBody>
        </p:sp>
      </p:grpSp>
      <p:pic>
        <p:nvPicPr>
          <p:cNvPr id="3072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8691" y="2328446"/>
            <a:ext cx="195950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Bent Arrow 29"/>
          <p:cNvSpPr/>
          <p:nvPr/>
        </p:nvSpPr>
        <p:spPr>
          <a:xfrm flipV="1">
            <a:off x="1143000" y="4157246"/>
            <a:ext cx="533400" cy="1219200"/>
          </a:xfrm>
          <a:prstGeom prst="ben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" name="Group 30"/>
          <p:cNvGrpSpPr/>
          <p:nvPr/>
        </p:nvGrpSpPr>
        <p:grpSpPr>
          <a:xfrm>
            <a:off x="2590800" y="2633246"/>
            <a:ext cx="3615634" cy="976297"/>
            <a:chOff x="3775766" y="3037264"/>
            <a:chExt cx="3615634" cy="976297"/>
          </a:xfrm>
        </p:grpSpPr>
        <p:sp>
          <p:nvSpPr>
            <p:cNvPr id="32" name="Right Arrow 31"/>
            <p:cNvSpPr/>
            <p:nvPr/>
          </p:nvSpPr>
          <p:spPr>
            <a:xfrm>
              <a:off x="3775766" y="3708761"/>
              <a:ext cx="3615634" cy="304800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63799" y="3037264"/>
              <a:ext cx="22837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Meshing w/</a:t>
              </a:r>
            </a:p>
            <a:p>
              <a:pPr algn="ctr"/>
              <a:r>
                <a:rPr lang="en-US" dirty="0" smtClean="0"/>
                <a:t>standard interpolation</a:t>
              </a:r>
              <a:endParaRPr lang="en-US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876800" y="5986046"/>
            <a:ext cx="295382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[</a:t>
            </a:r>
            <a:r>
              <a:rPr lang="en-US" sz="1600" dirty="0" err="1" smtClean="0"/>
              <a:t>Sinha</a:t>
            </a:r>
            <a:r>
              <a:rPr lang="en-US" sz="1600" dirty="0" smtClean="0"/>
              <a:t> ICCV09, Furukawa ICCV09]</a:t>
            </a:r>
            <a:endParaRPr lang="en-US" sz="16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2528888" y="4874419"/>
            <a:ext cx="592931" cy="316706"/>
            <a:chOff x="2528888" y="4874419"/>
            <a:chExt cx="592931" cy="316706"/>
          </a:xfrm>
        </p:grpSpPr>
        <p:sp>
          <p:nvSpPr>
            <p:cNvPr id="28" name="Freeform 27"/>
            <p:cNvSpPr/>
            <p:nvPr/>
          </p:nvSpPr>
          <p:spPr>
            <a:xfrm>
              <a:off x="2528888" y="4874419"/>
              <a:ext cx="592931" cy="316706"/>
            </a:xfrm>
            <a:custGeom>
              <a:avLst/>
              <a:gdLst>
                <a:gd name="connsiteX0" fmla="*/ 0 w 592931"/>
                <a:gd name="connsiteY0" fmla="*/ 145256 h 316706"/>
                <a:gd name="connsiteX1" fmla="*/ 592931 w 592931"/>
                <a:gd name="connsiteY1" fmla="*/ 0 h 316706"/>
                <a:gd name="connsiteX2" fmla="*/ 583406 w 592931"/>
                <a:gd name="connsiteY2" fmla="*/ 159544 h 316706"/>
                <a:gd name="connsiteX3" fmla="*/ 7143 w 592931"/>
                <a:gd name="connsiteY3" fmla="*/ 316706 h 316706"/>
                <a:gd name="connsiteX4" fmla="*/ 0 w 592931"/>
                <a:gd name="connsiteY4" fmla="*/ 14525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31" h="316706">
                  <a:moveTo>
                    <a:pt x="0" y="145256"/>
                  </a:moveTo>
                  <a:lnTo>
                    <a:pt x="592931" y="0"/>
                  </a:lnTo>
                  <a:lnTo>
                    <a:pt x="583406" y="159544"/>
                  </a:lnTo>
                  <a:lnTo>
                    <a:pt x="7143" y="316706"/>
                  </a:lnTo>
                  <a:lnTo>
                    <a:pt x="0" y="145256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Right Arrow 19"/>
            <p:cNvSpPr/>
            <p:nvPr/>
          </p:nvSpPr>
          <p:spPr>
            <a:xfrm rot="1796231">
              <a:off x="2685006" y="5027889"/>
              <a:ext cx="228600" cy="133277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24200" y="4865952"/>
            <a:ext cx="559594" cy="335756"/>
            <a:chOff x="3124200" y="4865952"/>
            <a:chExt cx="559594" cy="335756"/>
          </a:xfrm>
        </p:grpSpPr>
        <p:sp>
          <p:nvSpPr>
            <p:cNvPr id="29" name="Freeform 28"/>
            <p:cNvSpPr/>
            <p:nvPr/>
          </p:nvSpPr>
          <p:spPr>
            <a:xfrm rot="21404766">
              <a:off x="3124200" y="4865952"/>
              <a:ext cx="559594" cy="335756"/>
            </a:xfrm>
            <a:custGeom>
              <a:avLst/>
              <a:gdLst>
                <a:gd name="connsiteX0" fmla="*/ 16669 w 559594"/>
                <a:gd name="connsiteY0" fmla="*/ 0 h 335756"/>
                <a:gd name="connsiteX1" fmla="*/ 559594 w 559594"/>
                <a:gd name="connsiteY1" fmla="*/ 154781 h 335756"/>
                <a:gd name="connsiteX2" fmla="*/ 554831 w 559594"/>
                <a:gd name="connsiteY2" fmla="*/ 335756 h 335756"/>
                <a:gd name="connsiteX3" fmla="*/ 0 w 559594"/>
                <a:gd name="connsiteY3" fmla="*/ 159544 h 335756"/>
                <a:gd name="connsiteX4" fmla="*/ 16669 w 559594"/>
                <a:gd name="connsiteY4" fmla="*/ 0 h 33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594" h="335756">
                  <a:moveTo>
                    <a:pt x="16669" y="0"/>
                  </a:moveTo>
                  <a:lnTo>
                    <a:pt x="559594" y="154781"/>
                  </a:lnTo>
                  <a:lnTo>
                    <a:pt x="554831" y="335756"/>
                  </a:lnTo>
                  <a:lnTo>
                    <a:pt x="0" y="159544"/>
                  </a:lnTo>
                  <a:lnTo>
                    <a:pt x="16669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Right Arrow 21"/>
            <p:cNvSpPr/>
            <p:nvPr/>
          </p:nvSpPr>
          <p:spPr>
            <a:xfrm rot="8456334">
              <a:off x="3222053" y="5034755"/>
              <a:ext cx="228600" cy="140036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74144" y="5229225"/>
            <a:ext cx="592932" cy="364331"/>
            <a:chOff x="2674144" y="5229225"/>
            <a:chExt cx="592932" cy="364331"/>
          </a:xfrm>
        </p:grpSpPr>
        <p:sp>
          <p:nvSpPr>
            <p:cNvPr id="31" name="Freeform 30"/>
            <p:cNvSpPr/>
            <p:nvPr/>
          </p:nvSpPr>
          <p:spPr>
            <a:xfrm>
              <a:off x="2674144" y="5355431"/>
              <a:ext cx="592932" cy="238125"/>
            </a:xfrm>
            <a:custGeom>
              <a:avLst/>
              <a:gdLst>
                <a:gd name="connsiteX0" fmla="*/ 0 w 592932"/>
                <a:gd name="connsiteY0" fmla="*/ 178593 h 314325"/>
                <a:gd name="connsiteX1" fmla="*/ 276225 w 592932"/>
                <a:gd name="connsiteY1" fmla="*/ 0 h 314325"/>
                <a:gd name="connsiteX2" fmla="*/ 592932 w 592932"/>
                <a:gd name="connsiteY2" fmla="*/ 147637 h 314325"/>
                <a:gd name="connsiteX3" fmla="*/ 307182 w 592932"/>
                <a:gd name="connsiteY3" fmla="*/ 314325 h 314325"/>
                <a:gd name="connsiteX4" fmla="*/ 0 w 592932"/>
                <a:gd name="connsiteY4" fmla="*/ 178593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932" h="314325">
                  <a:moveTo>
                    <a:pt x="0" y="178593"/>
                  </a:moveTo>
                  <a:lnTo>
                    <a:pt x="276225" y="0"/>
                  </a:lnTo>
                  <a:lnTo>
                    <a:pt x="592932" y="147637"/>
                  </a:lnTo>
                  <a:lnTo>
                    <a:pt x="307182" y="314325"/>
                  </a:lnTo>
                  <a:lnTo>
                    <a:pt x="0" y="178593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Right Arrow 26"/>
            <p:cNvSpPr/>
            <p:nvPr/>
          </p:nvSpPr>
          <p:spPr>
            <a:xfrm rot="16200000">
              <a:off x="2846785" y="5278040"/>
              <a:ext cx="228600" cy="130969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custDataLst>
      <p:tags r:id="rId1"/>
    </p:custDataLst>
  </p:cSld>
  <p:clrMapOvr>
    <a:masterClrMapping/>
  </p:clrMapOvr>
  <p:transition advTm="14904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5410200" cy="1143000"/>
          </a:xfrm>
        </p:spPr>
        <p:txBody>
          <a:bodyPr/>
          <a:lstStyle/>
          <a:p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5665" y="676007"/>
            <a:ext cx="1746735" cy="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>
            <a:off x="1046843" y="4000500"/>
            <a:ext cx="12954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8984" y="3614057"/>
            <a:ext cx="7707359" cy="3595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46106" y="359306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58825" y="38862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-5400000">
            <a:off x="513443" y="3924300"/>
            <a:ext cx="228600" cy="152400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4800" y="3924300"/>
            <a:ext cx="304800" cy="152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16"/>
          <p:cNvGrpSpPr/>
          <p:nvPr/>
        </p:nvGrpSpPr>
        <p:grpSpPr>
          <a:xfrm>
            <a:off x="2202662" y="2450068"/>
            <a:ext cx="1937642" cy="2198132"/>
            <a:chOff x="2336919" y="2526268"/>
            <a:chExt cx="1937642" cy="2198132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V="1">
              <a:off x="2704724" y="3154562"/>
              <a:ext cx="1760714" cy="13789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36919" y="2526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1</a:t>
              </a:r>
              <a:endParaRPr lang="en-US" i="1" dirty="0"/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4107662" y="1688068"/>
            <a:ext cx="2521739" cy="3023255"/>
            <a:chOff x="4241919" y="1764268"/>
            <a:chExt cx="2521739" cy="3023255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V="1">
              <a:off x="4442130" y="2465996"/>
              <a:ext cx="2603803" cy="2039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241919" y="1764268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2</a:t>
              </a:r>
              <a:endParaRPr lang="en-US" i="1" dirty="0"/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3077144" y="1371600"/>
            <a:ext cx="3722799" cy="2909647"/>
            <a:chOff x="3211401" y="1447800"/>
            <a:chExt cx="3722799" cy="2909647"/>
          </a:xfrm>
        </p:grpSpPr>
        <p:cxnSp>
          <p:nvCxnSpPr>
            <p:cNvPr id="24" name="Straight Connector 23"/>
            <p:cNvCxnSpPr/>
            <p:nvPr/>
          </p:nvCxnSpPr>
          <p:spPr>
            <a:xfrm flipV="1">
              <a:off x="3211401" y="1859566"/>
              <a:ext cx="3189398" cy="249788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994519" y="1447800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plane_</a:t>
              </a:r>
              <a:r>
                <a:rPr lang="en-US" i="1" dirty="0" smtClean="0"/>
                <a:t>3</a:t>
              </a:r>
              <a:endParaRPr lang="en-US" i="1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V="1">
            <a:off x="4800600" y="1981202"/>
            <a:ext cx="3379465" cy="26467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89062" y="160020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plane_</a:t>
            </a:r>
            <a:r>
              <a:rPr lang="en-US" i="1" dirty="0" smtClean="0"/>
              <a:t>4</a:t>
            </a:r>
            <a:endParaRPr lang="en-US" i="1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762000" y="3995332"/>
            <a:ext cx="7718245" cy="2791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657351" y="4005263"/>
            <a:ext cx="76200" cy="7620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0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5029201"/>
            <a:ext cx="11870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6765" y="5029200"/>
            <a:ext cx="626901" cy="58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06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5029202"/>
            <a:ext cx="154155" cy="58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" name="Straight Arrow Connector 66"/>
          <p:cNvCxnSpPr/>
          <p:nvPr/>
        </p:nvCxnSpPr>
        <p:spPr>
          <a:xfrm rot="10800000">
            <a:off x="2950029" y="5326743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10800000">
            <a:off x="4953001" y="5334000"/>
            <a:ext cx="22859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447800" y="3962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q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153651" y="5100935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3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81600" y="5089267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plane_</a:t>
            </a:r>
            <a:r>
              <a:rPr lang="en-US" sz="2400" i="1" dirty="0" smtClean="0">
                <a:solidFill>
                  <a:srgbClr val="C00000"/>
                </a:solidFill>
              </a:rPr>
              <a:t>2</a:t>
            </a:r>
            <a:endParaRPr lang="en-US" sz="2400" i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5117068"/>
            <a:ext cx="630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 18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3575617" y="3774395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159388" y="4129542"/>
            <a:ext cx="127000" cy="127000"/>
          </a:xfrm>
          <a:prstGeom prst="ellipse">
            <a:avLst/>
          </a:prstGeom>
          <a:ln w="190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1156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See a movie.</a:t>
            </a:r>
            <a:endParaRPr kumimoji="1" lang="ja-JP" altLang="en-US"/>
          </a:p>
        </p:txBody>
      </p:sp>
    </p:spTree>
  </p:cSld>
  <p:clrMapOvr>
    <a:masterClrMapping/>
  </p:clrMapOvr>
  <p:transition advTm="2141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34530" name="WindowsMediaPlayer1" r:id="rId2" imgW="9142857" imgH="6857143"/>
    </p:controls>
  </p:cSld>
  <p:clrMapOvr>
    <a:masterClrMapping/>
  </p:clrMapOvr>
  <p:transition advTm="80781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Depthmaps</a:t>
            </a:r>
            <a:r>
              <a:rPr lang="en-US" dirty="0" smtClean="0"/>
              <a:t> to a complete 3D model</a:t>
            </a:r>
          </a:p>
        </p:txBody>
      </p:sp>
      <p:pic>
        <p:nvPicPr>
          <p:cNvPr id="6164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895600"/>
            <a:ext cx="89249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715000" y="5105400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[Furukawa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et al., ICCV 2009]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42828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716802" name="WindowsMediaPlayer1" r:id="rId2" imgW="9142857" imgH="6857143"/>
    </p:controls>
  </p:cSld>
  <p:clrMapOvr>
    <a:masterClrMapping/>
  </p:clrMapOvr>
  <p:transition advTm="117391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One research direction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It is easy to obtain dense accurate 3D models</a:t>
            </a:r>
          </a:p>
          <a:p>
            <a:r>
              <a:rPr kumimoji="1" lang="en-US" altLang="ja-JP" dirty="0" smtClean="0"/>
              <a:t>It is difficult to obtain simplified 3D models</a:t>
            </a:r>
            <a:endParaRPr kumimoji="1" lang="ja-JP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1295400" y="3200400"/>
            <a:ext cx="6297301" cy="2057400"/>
            <a:chOff x="1295400" y="3200400"/>
            <a:chExt cx="6297301" cy="2057400"/>
          </a:xfrm>
        </p:grpSpPr>
        <p:sp>
          <p:nvSpPr>
            <p:cNvPr id="4" name="Down Arrow 3"/>
            <p:cNvSpPr/>
            <p:nvPr/>
          </p:nvSpPr>
          <p:spPr>
            <a:xfrm>
              <a:off x="4267200" y="3200400"/>
              <a:ext cx="381000" cy="685800"/>
            </a:xfrm>
            <a:prstGeom prst="down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95400" y="4303693"/>
              <a:ext cx="629730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800" dirty="0" smtClean="0"/>
                <a:t>Scene-adaptive smoothness/interpolation</a:t>
              </a:r>
            </a:p>
            <a:p>
              <a:pPr algn="ctr"/>
              <a:r>
                <a:rPr kumimoji="1" lang="en-US" altLang="ja-JP" sz="2800" dirty="0" smtClean="0"/>
                <a:t>(smart geometric priors)</a:t>
              </a:r>
              <a:endParaRPr kumimoji="1" lang="ja-JP" altLang="en-US" sz="2800"/>
            </a:p>
          </p:txBody>
        </p:sp>
      </p:grpSp>
    </p:spTree>
    <p:custDataLst>
      <p:tags r:id="rId1"/>
    </p:custDataLst>
  </p:cSld>
  <p:clrMapOvr>
    <a:masterClrMapping/>
  </p:clrMapOvr>
  <p:transition advTm="665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Thank you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Check the tutorial website later</a:t>
            </a:r>
          </a:p>
          <a:p>
            <a:pPr lvl="1"/>
            <a:r>
              <a:rPr kumimoji="1" lang="en-US" altLang="ja-JP" dirty="0" smtClean="0"/>
              <a:t>Slides</a:t>
            </a:r>
          </a:p>
          <a:p>
            <a:pPr lvl="1"/>
            <a:r>
              <a:rPr kumimoji="1" lang="en-US" altLang="ja-JP" dirty="0" smtClean="0"/>
              <a:t>Links to available software (</a:t>
            </a:r>
            <a:r>
              <a:rPr kumimoji="1" lang="en-US" altLang="ja-JP" dirty="0" err="1" smtClean="0"/>
              <a:t>Matlab</a:t>
            </a:r>
            <a:r>
              <a:rPr kumimoji="1" lang="en-US" altLang="ja-JP" dirty="0" smtClean="0"/>
              <a:t>, C++)</a:t>
            </a:r>
            <a:endParaRPr kumimoji="1" lang="ja-JP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Extracts pure 3d data w/o interpolation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6756082" y="410337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8093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By the way…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Depthmap</a:t>
            </a:r>
            <a:r>
              <a:rPr kumimoji="1" lang="en-US" altLang="ja-JP" dirty="0" smtClean="0"/>
              <a:t>-fusion</a:t>
            </a:r>
          </a:p>
          <a:p>
            <a:pPr lvl="1"/>
            <a:r>
              <a:rPr kumimoji="1" lang="en-US" altLang="ja-JP" dirty="0" smtClean="0"/>
              <a:t>is also “flexible”</a:t>
            </a:r>
          </a:p>
          <a:p>
            <a:pPr lvl="1"/>
            <a:r>
              <a:rPr kumimoji="1" lang="en-US" altLang="ja-JP" dirty="0" smtClean="0"/>
              <a:t>can also extract pure 3d data</a:t>
            </a:r>
          </a:p>
        </p:txBody>
      </p:sp>
    </p:spTree>
  </p:cSld>
  <p:clrMapOvr>
    <a:masterClrMapping/>
  </p:clrMapOvr>
  <p:transition advTm="1028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By the way…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Depthmap</a:t>
            </a:r>
            <a:r>
              <a:rPr kumimoji="1" lang="en-US" altLang="ja-JP" dirty="0" smtClean="0"/>
              <a:t>-fusion</a:t>
            </a:r>
          </a:p>
          <a:p>
            <a:pPr lvl="1"/>
            <a:r>
              <a:rPr kumimoji="1" lang="en-US" altLang="ja-JP" dirty="0" smtClean="0"/>
              <a:t>is also “flexible”</a:t>
            </a:r>
          </a:p>
          <a:p>
            <a:pPr lvl="1"/>
            <a:r>
              <a:rPr kumimoji="1" lang="en-US" altLang="ja-JP" dirty="0" smtClean="0"/>
              <a:t>can also extract pure 3d data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3505200"/>
            <a:ext cx="4474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92D050"/>
                </a:solidFill>
              </a:rPr>
              <a:t>Shares similar advantages</a:t>
            </a:r>
            <a:endParaRPr kumimoji="1" lang="ja-JP" altLang="en-US" sz="320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advTm="443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Patches vs. multiple </a:t>
            </a:r>
            <a:r>
              <a:rPr kumimoji="1" lang="en-US" altLang="ja-JP" dirty="0" err="1" smtClean="0"/>
              <a:t>depthmaps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(could be my biased-view…)</a:t>
            </a:r>
            <a:endParaRPr kumimoji="1" lang="ja-JP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dirty="0" smtClean="0"/>
              <a:t>Patches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>
                <a:solidFill>
                  <a:srgbClr val="92D050"/>
                </a:solidFill>
              </a:rPr>
              <a:t>Single global 3D model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Depthmaps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Multiple redundant 3D models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endParaRPr kumimoji="1" lang="en-US" altLang="ja-JP" dirty="0" smtClean="0">
              <a:sym typeface="Wingdings" pitchFamily="2" charset="2"/>
            </a:endParaRPr>
          </a:p>
          <a:p>
            <a:r>
              <a:rPr kumimoji="1" lang="en-US" altLang="ja-JP" dirty="0" smtClean="0">
                <a:sym typeface="Wingdings" pitchFamily="2" charset="2"/>
              </a:rPr>
              <a:t>Patches  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Clean 3D points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r>
              <a:rPr kumimoji="1" lang="en-US" altLang="ja-JP" dirty="0" err="1" smtClean="0">
                <a:sym typeface="Wingdings" pitchFamily="2" charset="2"/>
              </a:rPr>
              <a:t>Depthmaps</a:t>
            </a:r>
            <a:r>
              <a:rPr kumimoji="1" lang="en-US" altLang="ja-JP" dirty="0" smtClean="0">
                <a:sym typeface="Wingdings" pitchFamily="2" charset="2"/>
              </a:rPr>
              <a:t> 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Noisy without merging</a:t>
            </a:r>
            <a:r>
              <a:rPr kumimoji="1" lang="en-US" altLang="ja-JP" dirty="0" smtClean="0">
                <a:sym typeface="Wingdings" pitchFamily="2" charset="2"/>
              </a:rPr>
              <a:t/>
            </a:r>
            <a:br>
              <a:rPr kumimoji="1" lang="en-US" altLang="ja-JP" dirty="0" smtClean="0">
                <a:sym typeface="Wingdings" pitchFamily="2" charset="2"/>
              </a:rPr>
            </a:br>
            <a:endParaRPr kumimoji="1" lang="en-US" altLang="ja-JP" dirty="0" smtClean="0">
              <a:sym typeface="Wingdings" pitchFamily="2" charset="2"/>
            </a:endParaRPr>
          </a:p>
          <a:p>
            <a:r>
              <a:rPr kumimoji="1" lang="en-US" altLang="ja-JP" dirty="0" smtClean="0">
                <a:sym typeface="Wingdings" pitchFamily="2" charset="2"/>
              </a:rPr>
              <a:t>Patches  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Hard to make it fast (complex </a:t>
            </a:r>
            <a:r>
              <a:rPr kumimoji="1" lang="en-US" altLang="ja-JP" dirty="0" err="1" smtClean="0">
                <a:solidFill>
                  <a:srgbClr val="92D050"/>
                </a:solidFill>
                <a:sym typeface="Wingdings" pitchFamily="2" charset="2"/>
              </a:rPr>
              <a:t>algo</a:t>
            </a:r>
            <a: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  <a:t>)</a:t>
            </a:r>
            <a:br>
              <a:rPr kumimoji="1" lang="en-US" altLang="ja-JP" dirty="0" smtClean="0">
                <a:solidFill>
                  <a:srgbClr val="92D050"/>
                </a:solidFill>
                <a:sym typeface="Wingdings" pitchFamily="2" charset="2"/>
              </a:rPr>
            </a:br>
            <a:r>
              <a:rPr kumimoji="1" lang="en-US" altLang="ja-JP" dirty="0" err="1" smtClean="0">
                <a:sym typeface="Wingdings" pitchFamily="2" charset="2"/>
              </a:rPr>
              <a:t>Depthmaps</a:t>
            </a:r>
            <a:r>
              <a:rPr kumimoji="1" lang="en-US" altLang="ja-JP" dirty="0" smtClean="0">
                <a:sym typeface="Wingdings" pitchFamily="2" charset="2"/>
              </a:rPr>
              <a:t>  </a:t>
            </a:r>
            <a:r>
              <a:rPr kumimoji="1" lang="en-US" altLang="ja-JP" dirty="0" smtClean="0">
                <a:solidFill>
                  <a:srgbClr val="FF0000"/>
                </a:solidFill>
                <a:sym typeface="Wingdings" pitchFamily="2" charset="2"/>
              </a:rPr>
              <a:t>Easy to make it fast</a:t>
            </a:r>
          </a:p>
        </p:txBody>
      </p:sp>
    </p:spTree>
    <p:custDataLst>
      <p:tags r:id="rId1"/>
    </p:custDataLst>
  </p:cSld>
  <p:clrMapOvr>
    <a:masterClrMapping/>
  </p:clrMapOvr>
  <p:transition advTm="130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 patches (oriented points)? [10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/>
              <a:t>Algorithmic details [</a:t>
            </a:r>
            <a:r>
              <a:rPr lang="en-US" dirty="0" smtClean="0">
                <a:solidFill>
                  <a:srgbClr val="92D050"/>
                </a:solidFill>
              </a:rPr>
              <a:t>30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Applications [20 </a:t>
            </a:r>
            <a:r>
              <a:rPr lang="en-US" altLang="ja-JP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563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Patch-based MVS</a:t>
            </a:r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096572"/>
            <a:ext cx="2514600" cy="293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20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9140" y="2015111"/>
            <a:ext cx="2236260" cy="301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4800" y="50714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Lhuillier</a:t>
            </a:r>
            <a:r>
              <a:rPr lang="en-US" dirty="0" smtClean="0"/>
              <a:t> and </a:t>
            </a:r>
            <a:r>
              <a:rPr lang="en-US" dirty="0" err="1" smtClean="0"/>
              <a:t>Quan</a:t>
            </a:r>
            <a:r>
              <a:rPr lang="en-US" dirty="0" smtClean="0"/>
              <a:t>,</a:t>
            </a:r>
          </a:p>
          <a:p>
            <a:pPr algn="ctr"/>
            <a:r>
              <a:rPr lang="en-US" dirty="0" smtClean="0"/>
              <a:t>PAMI 05]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5071489"/>
            <a:ext cx="2255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[Furukawa and Ponce,</a:t>
            </a:r>
          </a:p>
          <a:p>
            <a:pPr algn="ctr"/>
            <a:r>
              <a:rPr lang="en-US" dirty="0" smtClean="0"/>
              <a:t>CVPR 07]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67923" y="5071489"/>
            <a:ext cx="2423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[</a:t>
            </a:r>
            <a:r>
              <a:rPr lang="en-US" dirty="0" err="1" smtClean="0"/>
              <a:t>Habbecke</a:t>
            </a:r>
            <a:r>
              <a:rPr lang="en-US" dirty="0" smtClean="0"/>
              <a:t> and </a:t>
            </a:r>
            <a:r>
              <a:rPr lang="en-US" dirty="0" err="1" smtClean="0"/>
              <a:t>Kobbelt</a:t>
            </a:r>
            <a:r>
              <a:rPr lang="en-US" dirty="0" smtClean="0"/>
              <a:t>,</a:t>
            </a:r>
          </a:p>
          <a:p>
            <a:pPr algn="ctr"/>
            <a:r>
              <a:rPr lang="en-US" dirty="0" smtClean="0"/>
              <a:t>CVPR 07]</a:t>
            </a:r>
            <a:endParaRPr lang="en-US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2723405"/>
            <a:ext cx="1613798" cy="218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871089"/>
            <a:ext cx="1600200" cy="228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ounded Rectangle 17"/>
          <p:cNvSpPr/>
          <p:nvPr/>
        </p:nvSpPr>
        <p:spPr>
          <a:xfrm>
            <a:off x="2971800" y="1752600"/>
            <a:ext cx="3429000" cy="4038600"/>
          </a:xfrm>
          <a:prstGeom prst="roundRect">
            <a:avLst/>
          </a:prstGeom>
          <a:noFill/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3311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patches (oriented points)? [</a:t>
            </a:r>
            <a:r>
              <a:rPr lang="en-US" dirty="0" smtClean="0">
                <a:solidFill>
                  <a:srgbClr val="92D050"/>
                </a:solidFill>
              </a:rPr>
              <a:t>10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dirty="0" smtClean="0"/>
              <a:t>Algorithmic details [</a:t>
            </a:r>
            <a:r>
              <a:rPr lang="en-US" dirty="0" smtClean="0">
                <a:solidFill>
                  <a:srgbClr val="92D050"/>
                </a:solidFill>
              </a:rPr>
              <a:t>30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dirty="0" smtClean="0"/>
              <a:t>Applications [</a:t>
            </a:r>
            <a:r>
              <a:rPr lang="en-US" dirty="0" smtClean="0">
                <a:solidFill>
                  <a:srgbClr val="92D050"/>
                </a:solidFill>
              </a:rPr>
              <a:t>20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3969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Shown to</a:t>
            </a:r>
            <a:br>
              <a:rPr lang="en-US" dirty="0" smtClean="0"/>
            </a:br>
            <a:r>
              <a:rPr lang="en-US" dirty="0" smtClean="0"/>
              <a:t>work very well</a:t>
            </a:r>
            <a:endParaRPr lang="en-US" dirty="0"/>
          </a:p>
        </p:txBody>
      </p:sp>
      <p:pic>
        <p:nvPicPr>
          <p:cNvPr id="513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330533"/>
            <a:ext cx="4038600" cy="507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70107" y="5257800"/>
            <a:ext cx="3606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Multi-view stereo evaluation</a:t>
            </a:r>
          </a:p>
          <a:p>
            <a:r>
              <a:rPr lang="en-US" dirty="0" smtClean="0">
                <a:hlinkClick r:id="rId3"/>
              </a:rPr>
              <a:t>http://vision.middlebury.edu/mview</a:t>
            </a:r>
            <a:endParaRPr lang="en-US" dirty="0" smtClean="0"/>
          </a:p>
          <a:p>
            <a:r>
              <a:rPr lang="en-US" dirty="0" smtClean="0"/>
              <a:t>D. </a:t>
            </a:r>
            <a:r>
              <a:rPr lang="en-US" dirty="0" err="1" smtClean="0"/>
              <a:t>Scharstein</a:t>
            </a:r>
            <a:r>
              <a:rPr lang="en-US" dirty="0" smtClean="0"/>
              <a:t> et al.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Patch-based MVS</a:t>
            </a:r>
            <a:endParaRPr lang="en-US" dirty="0"/>
          </a:p>
        </p:txBody>
      </p:sp>
    </p:spTree>
  </p:cSld>
  <p:clrMapOvr>
    <a:masterClrMapping/>
  </p:clrMapOvr>
  <p:transition advTm="44328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Open-source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Patch-based MVS (PMVS): Open source</a:t>
            </a:r>
          </a:p>
          <a:p>
            <a:pPr lvl="1"/>
            <a:r>
              <a:rPr lang="en-US" dirty="0" smtClean="0">
                <a:hlinkClick r:id="rId2"/>
              </a:rPr>
              <a:t>http://grail.cs.washington.edu/software/pmvs/</a:t>
            </a:r>
            <a:endParaRPr lang="en-US" dirty="0" smtClean="0"/>
          </a:p>
          <a:p>
            <a:r>
              <a:rPr lang="en-US" dirty="0" smtClean="0"/>
              <a:t>Modified source for Windows is available from Pierre </a:t>
            </a:r>
            <a:r>
              <a:rPr lang="en-US" dirty="0" err="1" smtClean="0"/>
              <a:t>Moulon’s</a:t>
            </a:r>
            <a:r>
              <a:rPr lang="en-US" dirty="0" smtClean="0"/>
              <a:t> website</a:t>
            </a:r>
          </a:p>
          <a:p>
            <a:pPr lvl="1"/>
            <a:r>
              <a:rPr lang="en-US" dirty="0" smtClean="0">
                <a:hlinkClick r:id="rId3"/>
              </a:rPr>
              <a:t>http://francemapping.free.fr/Portfolio/Prog3D/PMVS2.html</a:t>
            </a:r>
            <a:endParaRPr lang="en-US" dirty="0" smtClean="0"/>
          </a:p>
        </p:txBody>
      </p:sp>
    </p:spTree>
  </p:cSld>
  <p:clrMapOvr>
    <a:masterClrMapping/>
  </p:clrMapOvr>
  <p:transition advTm="34453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Bundler </a:t>
            </a:r>
            <a:r>
              <a:rPr kumimoji="1" lang="en-US" altLang="ja-JP" dirty="0" smtClean="0">
                <a:sym typeface="Wingdings" pitchFamily="2" charset="2"/>
              </a:rPr>
              <a:t> PMVS2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Bundler (</a:t>
            </a:r>
            <a:r>
              <a:rPr kumimoji="1" lang="en-US" altLang="ja-JP" dirty="0" err="1" smtClean="0"/>
              <a:t>SfM</a:t>
            </a:r>
            <a:r>
              <a:rPr kumimoji="1" lang="en-US" altLang="ja-JP" dirty="0" smtClean="0"/>
              <a:t> software) by Noah </a:t>
            </a:r>
            <a:r>
              <a:rPr kumimoji="1" lang="en-US" altLang="ja-JP" dirty="0" err="1" smtClean="0"/>
              <a:t>Snavely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dirty="0" smtClean="0">
                <a:hlinkClick r:id="rId2"/>
              </a:rPr>
              <a:t>http://phototour.cs.washington.edu/bundler/</a:t>
            </a:r>
            <a:endParaRPr kumimoji="1" lang="ja-JP" altLang="en-US" smtClean="0"/>
          </a:p>
        </p:txBody>
      </p:sp>
    </p:spTree>
  </p:cSld>
  <p:clrMapOvr>
    <a:masterClrMapping/>
  </p:clrMapOvr>
  <p:transition advTm="30906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Bundler </a:t>
            </a:r>
            <a:r>
              <a:rPr kumimoji="1" lang="en-US" altLang="ja-JP" dirty="0" smtClean="0">
                <a:sym typeface="Wingdings" pitchFamily="2" charset="2"/>
              </a:rPr>
              <a:t> PMVS2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Bundler (</a:t>
            </a:r>
            <a:r>
              <a:rPr kumimoji="1" lang="en-US" altLang="ja-JP" dirty="0" err="1" smtClean="0"/>
              <a:t>SfM</a:t>
            </a:r>
            <a:r>
              <a:rPr kumimoji="1" lang="en-US" altLang="ja-JP" dirty="0" smtClean="0"/>
              <a:t> software) by Noah </a:t>
            </a:r>
            <a:r>
              <a:rPr kumimoji="1" lang="en-US" altLang="ja-JP" dirty="0" err="1" smtClean="0"/>
              <a:t>Snavely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dirty="0" smtClean="0">
                <a:hlinkClick r:id="rId2"/>
              </a:rPr>
              <a:t>http://phototour.cs.washington.edu/bundler/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endParaRPr lang="en-US" altLang="ja-JP" dirty="0" smtClean="0"/>
          </a:p>
          <a:p>
            <a:r>
              <a:rPr kumimoji="1" lang="en-US" altLang="ja-JP" dirty="0" smtClean="0"/>
              <a:t>Examples on </a:t>
            </a:r>
            <a:r>
              <a:rPr kumimoji="1" lang="en-US" altLang="ja-JP" dirty="0" err="1" smtClean="0"/>
              <a:t>youtube</a:t>
            </a:r>
            <a:r>
              <a:rPr kumimoji="1" lang="en-US" altLang="ja-JP" dirty="0" smtClean="0"/>
              <a:t> (by </a:t>
            </a:r>
            <a:r>
              <a:rPr kumimoji="1" lang="en-US" altLang="ja-JP" dirty="0" err="1" smtClean="0"/>
              <a:t>joshharle</a:t>
            </a:r>
            <a:r>
              <a:rPr kumimoji="1" lang="en-US" altLang="ja-JP" dirty="0" smtClean="0"/>
              <a:t>)</a:t>
            </a:r>
          </a:p>
          <a:p>
            <a:pPr lvl="1"/>
            <a:r>
              <a:rPr lang="en-US" altLang="ja-JP" sz="2400" dirty="0" smtClean="0">
                <a:hlinkClick r:id="rId3"/>
              </a:rPr>
              <a:t>http://www.youtube.com/watch?v=rKEXH0746fo&amp;feature=related</a:t>
            </a:r>
            <a:endParaRPr lang="en-US" altLang="ja-JP" sz="2400" dirty="0" smtClean="0"/>
          </a:p>
          <a:p>
            <a:pPr lvl="1"/>
            <a:r>
              <a:rPr lang="en-US" altLang="ja-JP" sz="2400" dirty="0" smtClean="0">
                <a:hlinkClick r:id="rId4"/>
              </a:rPr>
              <a:t>http://www.youtube.com/watch?v=h3Rg9YssUD8&amp;feature=related</a:t>
            </a:r>
            <a:endParaRPr kumimoji="1" lang="ja-JP" altLang="en-US" smtClean="0"/>
          </a:p>
        </p:txBody>
      </p:sp>
    </p:spTree>
  </p:cSld>
  <p:clrMapOvr>
    <a:masterClrMapping/>
  </p:clrMapOvr>
  <p:transition advTm="34563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Preliminaries</a:t>
            </a:r>
          </a:p>
          <a:p>
            <a:pPr marL="514350" indent="-514350"/>
            <a:r>
              <a:rPr lang="en-US" dirty="0" smtClean="0"/>
              <a:t>Algorithm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</p:cSld>
  <p:clrMapOvr>
    <a:masterClrMapping/>
  </p:clrMapOvr>
  <p:transition advTm="15781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Preliminaries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Definition		</a:t>
            </a:r>
            <a:r>
              <a:rPr lang="en-US" dirty="0" smtClean="0"/>
              <a:t>of a patch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Photo-consistency</a:t>
            </a:r>
            <a:r>
              <a:rPr lang="en-US" dirty="0" smtClean="0"/>
              <a:t> 	of a patch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Reconstructing</a:t>
            </a:r>
            <a:r>
              <a:rPr lang="en-US" dirty="0" smtClean="0"/>
              <a:t> 	    a patch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Verifying</a:t>
            </a:r>
            <a:r>
              <a:rPr lang="en-US" dirty="0" smtClean="0"/>
              <a:t> 		    a patch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Tm="15562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Patch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Position, normal, and extent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2970139" y="4005895"/>
            <a:ext cx="3278261" cy="1480505"/>
            <a:chOff x="3352800" y="4749800"/>
            <a:chExt cx="2362200" cy="1066800"/>
          </a:xfrm>
        </p:grpSpPr>
        <p:sp>
          <p:nvSpPr>
            <p:cNvPr id="15" name="Oval 14"/>
            <p:cNvSpPr/>
            <p:nvPr/>
          </p:nvSpPr>
          <p:spPr>
            <a:xfrm>
              <a:off x="3352800" y="4749800"/>
              <a:ext cx="2362200" cy="10668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63811" y="5304134"/>
              <a:ext cx="783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52257" y="4400903"/>
            <a:ext cx="1588770" cy="512559"/>
            <a:chOff x="4408715" y="5029200"/>
            <a:chExt cx="1144812" cy="369332"/>
          </a:xfrm>
        </p:grpSpPr>
        <p:sp>
          <p:nvSpPr>
            <p:cNvPr id="18" name="TextBox 17"/>
            <p:cNvSpPr txBox="1"/>
            <p:nvPr/>
          </p:nvSpPr>
          <p:spPr>
            <a:xfrm>
              <a:off x="4616860" y="5029200"/>
              <a:ext cx="93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Position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408715" y="5149645"/>
              <a:ext cx="239485" cy="108154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16108" y="3175000"/>
            <a:ext cx="1510719" cy="1480505"/>
            <a:chOff x="4466771" y="4151086"/>
            <a:chExt cx="1088571" cy="1066800"/>
          </a:xfrm>
        </p:grpSpPr>
        <p:sp>
          <p:nvSpPr>
            <p:cNvPr id="21" name="Right Arrow 20"/>
            <p:cNvSpPr/>
            <p:nvPr/>
          </p:nvSpPr>
          <p:spPr>
            <a:xfrm rot="16200000">
              <a:off x="4009571" y="4608286"/>
              <a:ext cx="1066800" cy="152400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71766" y="4315807"/>
              <a:ext cx="883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Normal</a:t>
              </a:r>
              <a:endParaRPr lang="en-US" dirty="0"/>
            </a:p>
          </p:txBody>
        </p:sp>
      </p:grpSp>
    </p:spTree>
  </p:cSld>
  <p:clrMapOvr>
    <a:masterClrMapping/>
  </p:clrMapOvr>
  <p:transition advTm="13766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5372981" y="2416102"/>
            <a:ext cx="2357215" cy="1359932"/>
            <a:chOff x="5791200" y="2590800"/>
            <a:chExt cx="1981200" cy="1143000"/>
          </a:xfrm>
        </p:grpSpPr>
        <p:sp>
          <p:nvSpPr>
            <p:cNvPr id="34" name="Trapezoid 33"/>
            <p:cNvSpPr/>
            <p:nvPr/>
          </p:nvSpPr>
          <p:spPr>
            <a:xfrm>
              <a:off x="5791200" y="2590800"/>
              <a:ext cx="1981200" cy="1100666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846881" y="3352800"/>
              <a:ext cx="858719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/>
              <a:t> is defined by</a:t>
            </a:r>
            <a:endParaRPr lang="en-US" i="1" dirty="0" smtClean="0">
              <a:solidFill>
                <a:srgbClr val="92D050"/>
              </a:solidFill>
            </a:endParaRP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 smtClean="0"/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 smtClean="0"/>
          </a:p>
          <a:p>
            <a:pPr lvl="1"/>
            <a:r>
              <a:rPr lang="en-US" dirty="0" smtClean="0"/>
              <a:t>Visible images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r>
              <a:rPr lang="en-US" dirty="0" smtClean="0"/>
              <a:t>Extent is set so that</a:t>
            </a:r>
            <a:br>
              <a:rPr lang="en-US" dirty="0" smtClean="0"/>
            </a:b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is roughly 9x9 pixels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  <a:endParaRPr lang="en-US" dirty="0">
              <a:solidFill>
                <a:srgbClr val="92D050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206197" y="2885445"/>
            <a:ext cx="1813242" cy="445053"/>
            <a:chOff x="6493325" y="3034171"/>
            <a:chExt cx="1524000" cy="374060"/>
          </a:xfrm>
        </p:grpSpPr>
        <p:sp>
          <p:nvSpPr>
            <p:cNvPr id="8" name="TextBox 7"/>
            <p:cNvSpPr txBox="1"/>
            <p:nvPr/>
          </p:nvSpPr>
          <p:spPr>
            <a:xfrm>
              <a:off x="6493325" y="3097814"/>
              <a:ext cx="1524000" cy="310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Position</a:t>
              </a:r>
              <a:r>
                <a:rPr lang="en-US" dirty="0" smtClean="0">
                  <a:solidFill>
                    <a:srgbClr val="00B0F0"/>
                  </a:solidFill>
                </a:rPr>
                <a:t> </a:t>
              </a:r>
              <a:r>
                <a:rPr lang="en-US" i="1" dirty="0" smtClean="0">
                  <a:solidFill>
                    <a:srgbClr val="00B050"/>
                  </a:solidFill>
                </a:rPr>
                <a:t>c</a:t>
              </a:r>
              <a:r>
                <a:rPr lang="en-US" dirty="0" smtClean="0">
                  <a:solidFill>
                    <a:srgbClr val="00B050"/>
                  </a:solidFill>
                </a:rPr>
                <a:t>(</a:t>
              </a:r>
              <a:r>
                <a:rPr lang="en-US" i="1" dirty="0" smtClean="0">
                  <a:solidFill>
                    <a:srgbClr val="00B050"/>
                  </a:solidFill>
                </a:rPr>
                <a:t>p</a:t>
              </a:r>
              <a:r>
                <a:rPr lang="en-US" dirty="0" smtClean="0">
                  <a:solidFill>
                    <a:srgbClr val="00B050"/>
                  </a:solidFill>
                </a:rPr>
                <a:t>)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658429" y="3034171"/>
              <a:ext cx="232895" cy="10517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469802" y="1715161"/>
            <a:ext cx="1717595" cy="1234341"/>
            <a:chOff x="6709794" y="2057400"/>
            <a:chExt cx="1443611" cy="1037443"/>
          </a:xfrm>
        </p:grpSpPr>
        <p:sp>
          <p:nvSpPr>
            <p:cNvPr id="11" name="Right Arrow 10"/>
            <p:cNvSpPr/>
            <p:nvPr/>
          </p:nvSpPr>
          <p:spPr>
            <a:xfrm rot="16200000">
              <a:off x="6265175" y="2502019"/>
              <a:ext cx="1037443" cy="148206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81804" y="2198215"/>
              <a:ext cx="1371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Normal </a:t>
              </a:r>
              <a:r>
                <a:rPr lang="en-US" i="1" dirty="0" smtClean="0">
                  <a:solidFill>
                    <a:srgbClr val="92D050"/>
                  </a:solidFill>
                </a:rPr>
                <a:t>n</a:t>
              </a:r>
              <a:r>
                <a:rPr lang="en-US" dirty="0" smtClean="0">
                  <a:solidFill>
                    <a:srgbClr val="92D050"/>
                  </a:solidFill>
                </a:rPr>
                <a:t>(</a:t>
              </a:r>
              <a:r>
                <a:rPr lang="en-US" i="1" dirty="0" smtClean="0">
                  <a:solidFill>
                    <a:srgbClr val="92D050"/>
                  </a:solidFill>
                </a:rPr>
                <a:t>p</a:t>
              </a:r>
              <a:r>
                <a:rPr lang="en-US" dirty="0" smtClean="0">
                  <a:solidFill>
                    <a:srgbClr val="92D050"/>
                  </a:solidFill>
                </a:rPr>
                <a:t>)</a:t>
              </a:r>
              <a:endParaRPr lang="en-US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419600" y="4016301"/>
            <a:ext cx="4453597" cy="1851099"/>
            <a:chOff x="4760685" y="4187371"/>
            <a:chExt cx="4078515" cy="1695200"/>
          </a:xfrm>
        </p:grpSpPr>
        <p:pic>
          <p:nvPicPr>
            <p:cNvPr id="21197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52238" y="4187371"/>
              <a:ext cx="1186962" cy="1262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97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60685" y="4198257"/>
              <a:ext cx="1204685" cy="1259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Flowchart: Data 22"/>
            <p:cNvSpPr/>
            <p:nvPr/>
          </p:nvSpPr>
          <p:spPr>
            <a:xfrm rot="5400000">
              <a:off x="4724901" y="4228599"/>
              <a:ext cx="1275347" cy="1200150"/>
            </a:xfrm>
            <a:prstGeom prst="flowChartInputOutpu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197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46801" y="4484914"/>
              <a:ext cx="1320800" cy="100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Flowchart: Data 23"/>
            <p:cNvSpPr/>
            <p:nvPr/>
          </p:nvSpPr>
          <p:spPr>
            <a:xfrm rot="5400000" flipV="1">
              <a:off x="7601451" y="4228599"/>
              <a:ext cx="1275347" cy="1200150"/>
            </a:xfrm>
            <a:prstGeom prst="flowChartInputOutpu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143625" y="4476750"/>
              <a:ext cx="1314450" cy="1009650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944411" y="5513239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Visible images </a:t>
              </a:r>
              <a:r>
                <a:rPr lang="en-US" i="1" dirty="0" smtClean="0">
                  <a:solidFill>
                    <a:srgbClr val="92D050"/>
                  </a:solidFill>
                </a:rPr>
                <a:t>V</a:t>
              </a:r>
              <a:r>
                <a:rPr lang="en-US" dirty="0" smtClean="0">
                  <a:solidFill>
                    <a:srgbClr val="92D050"/>
                  </a:solidFill>
                </a:rPr>
                <a:t>(</a:t>
              </a:r>
              <a:r>
                <a:rPr lang="en-US" i="1" dirty="0" smtClean="0">
                  <a:solidFill>
                    <a:srgbClr val="92D050"/>
                  </a:solidFill>
                </a:rPr>
                <a:t>p</a:t>
              </a:r>
              <a:r>
                <a:rPr lang="en-US" dirty="0" smtClean="0">
                  <a:solidFill>
                    <a:srgbClr val="92D050"/>
                  </a:solidFill>
                </a:rPr>
                <a:t>)</a:t>
              </a:r>
              <a:endParaRPr lang="en-US" dirty="0">
                <a:solidFill>
                  <a:srgbClr val="92D050"/>
                </a:solidFill>
              </a:endParaRPr>
            </a:p>
          </p:txBody>
        </p:sp>
      </p:grpSp>
      <p:sp>
        <p:nvSpPr>
          <p:cNvPr id="37" name="Flowchart: Data 36"/>
          <p:cNvSpPr/>
          <p:nvPr/>
        </p:nvSpPr>
        <p:spPr>
          <a:xfrm rot="5400000">
            <a:off x="7789391" y="4380296"/>
            <a:ext cx="331581" cy="312030"/>
          </a:xfrm>
          <a:prstGeom prst="flowChartInputOutp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Data 37"/>
          <p:cNvSpPr/>
          <p:nvPr/>
        </p:nvSpPr>
        <p:spPr>
          <a:xfrm rot="5400000" flipV="1">
            <a:off x="5129622" y="4407078"/>
            <a:ext cx="331579" cy="312028"/>
          </a:xfrm>
          <a:prstGeom prst="flowChartInputOutp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474050" y="4549702"/>
            <a:ext cx="341747" cy="2625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151207" y="4789970"/>
            <a:ext cx="119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9x9 pixels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5204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7" grpId="0" animBg="1"/>
      <p:bldP spid="38" grpId="0" animBg="1"/>
      <p:bldP spid="39" grpId="0" animBg="1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777988" y="3657600"/>
            <a:ext cx="1578525" cy="533400"/>
            <a:chOff x="609600" y="3505200"/>
            <a:chExt cx="1578525" cy="533400"/>
          </a:xfrm>
        </p:grpSpPr>
        <p:sp>
          <p:nvSpPr>
            <p:cNvPr id="57" name="Flowchart: Connector 56"/>
            <p:cNvSpPr/>
            <p:nvPr/>
          </p:nvSpPr>
          <p:spPr>
            <a:xfrm>
              <a:off x="2111490" y="3778140"/>
              <a:ext cx="76635" cy="85925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>
              <a:off x="609600" y="3505200"/>
              <a:ext cx="1447800" cy="304800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1272315" y="3638490"/>
              <a:ext cx="4121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5245" y="3409890"/>
            <a:ext cx="1788317" cy="523305"/>
            <a:chOff x="616857" y="3257490"/>
            <a:chExt cx="1788317" cy="523305"/>
          </a:xfrm>
        </p:grpSpPr>
        <p:sp>
          <p:nvSpPr>
            <p:cNvPr id="58" name="Flowchart: Connector 57"/>
            <p:cNvSpPr/>
            <p:nvPr/>
          </p:nvSpPr>
          <p:spPr>
            <a:xfrm>
              <a:off x="2318659" y="3683795"/>
              <a:ext cx="86515" cy="97000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>
              <a:off x="616857" y="3461657"/>
              <a:ext cx="1661886" cy="239486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1371600" y="3257490"/>
              <a:ext cx="4235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6928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10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96"/>
          <p:cNvGrpSpPr/>
          <p:nvPr/>
        </p:nvGrpSpPr>
        <p:grpSpPr>
          <a:xfrm>
            <a:off x="827314" y="3930540"/>
            <a:ext cx="1529199" cy="1584890"/>
            <a:chOff x="658926" y="3778140"/>
            <a:chExt cx="1529199" cy="1584890"/>
          </a:xfrm>
        </p:grpSpPr>
        <p:sp>
          <p:nvSpPr>
            <p:cNvPr id="57" name="Flowchart: Connector 56"/>
            <p:cNvSpPr/>
            <p:nvPr/>
          </p:nvSpPr>
          <p:spPr>
            <a:xfrm>
              <a:off x="2111490" y="3778140"/>
              <a:ext cx="76635" cy="85925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 rot="5400000" flipH="1" flipV="1">
              <a:off x="640785" y="3900716"/>
              <a:ext cx="1480455" cy="1444173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974612" y="4343400"/>
              <a:ext cx="440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101"/>
          <p:cNvGrpSpPr/>
          <p:nvPr/>
        </p:nvGrpSpPr>
        <p:grpSpPr>
          <a:xfrm>
            <a:off x="838200" y="3836195"/>
            <a:ext cx="1735362" cy="1726407"/>
            <a:chOff x="669812" y="3683795"/>
            <a:chExt cx="1735362" cy="1726407"/>
          </a:xfrm>
        </p:grpSpPr>
        <p:sp>
          <p:nvSpPr>
            <p:cNvPr id="58" name="Flowchart: Connector 57"/>
            <p:cNvSpPr/>
            <p:nvPr/>
          </p:nvSpPr>
          <p:spPr>
            <a:xfrm>
              <a:off x="2318659" y="3683795"/>
              <a:ext cx="86515" cy="97000"/>
            </a:xfrm>
            <a:prstGeom prst="flowChartConnecto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 flipV="1">
              <a:off x="669812" y="3817257"/>
              <a:ext cx="1658257" cy="1592945"/>
            </a:xfrm>
            <a:prstGeom prst="straightConnector1">
              <a:avLst/>
            </a:prstGeom>
            <a:ln w="1905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1279412" y="4648200"/>
              <a:ext cx="4523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1200" i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4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42967" y="3043535"/>
            <a:ext cx="3249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735198"/>
            <a:ext cx="4800600" cy="105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414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 and its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patches (oriented points)? [</a:t>
            </a:r>
            <a:r>
              <a:rPr lang="en-US" dirty="0" smtClean="0">
                <a:solidFill>
                  <a:srgbClr val="92D050"/>
                </a:solidFill>
              </a:rPr>
              <a:t>10 </a:t>
            </a:r>
            <a:r>
              <a:rPr lang="en-US" dirty="0" err="1" smtClean="0">
                <a:solidFill>
                  <a:srgbClr val="92D050"/>
                </a:solidFill>
              </a:rPr>
              <a:t>mins</a:t>
            </a:r>
            <a:r>
              <a:rPr lang="en-US" dirty="0" smtClean="0"/>
              <a:t>]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Algorithmic details [30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  <a:p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Applications [20 </a:t>
            </a:r>
            <a:r>
              <a:rPr lang="en-US" altLang="ja-JP" dirty="0" err="1" smtClean="0">
                <a:solidFill>
                  <a:schemeClr val="bg1">
                    <a:lumMod val="75000"/>
                  </a:schemeClr>
                </a:solidFill>
              </a:rPr>
              <a:t>mins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]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931" y="3903386"/>
            <a:ext cx="3071813" cy="230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13291"/>
            <a:ext cx="1940731" cy="253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998008"/>
            <a:ext cx="2767096" cy="222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19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Photo-consistency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Photo-consistency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r>
              <a:rPr lang="en-US" dirty="0" smtClean="0">
                <a:solidFill>
                  <a:srgbClr val="92D050"/>
                </a:solidFill>
              </a:rPr>
              <a:t>,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of </a:t>
            </a:r>
            <a:r>
              <a:rPr lang="en-US" i="1" dirty="0" smtClean="0">
                <a:solidFill>
                  <a:srgbClr val="92D050"/>
                </a:solidFill>
              </a:rPr>
              <a:t>p </a:t>
            </a:r>
            <a:r>
              <a:rPr lang="en-US" dirty="0" smtClean="0"/>
              <a:t>between</a:t>
            </a:r>
            <a:br>
              <a:rPr lang="en-US" dirty="0" smtClean="0"/>
            </a:br>
            <a:r>
              <a:rPr lang="en-US" dirty="0" smtClean="0"/>
              <a:t>two images </a:t>
            </a:r>
            <a:r>
              <a:rPr lang="en-US" i="1" dirty="0" smtClean="0">
                <a:solidFill>
                  <a:srgbClr val="92D050"/>
                </a:solidFill>
              </a:rPr>
              <a:t>I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92D050"/>
                </a:solidFill>
              </a:rPr>
              <a:t>J</a:t>
            </a:r>
            <a:endParaRPr lang="en-US" i="1" dirty="0">
              <a:solidFill>
                <a:srgbClr val="92D050"/>
              </a:solidFill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2320898" y="3505200"/>
            <a:ext cx="1124090" cy="2133601"/>
            <a:chOff x="2514599" y="4267199"/>
            <a:chExt cx="1124090" cy="2133601"/>
          </a:xfrm>
          <a:solidFill>
            <a:schemeClr val="bg1">
              <a:lumMod val="95000"/>
            </a:schemeClr>
          </a:solidFill>
        </p:grpSpPr>
        <p:sp>
          <p:nvSpPr>
            <p:cNvPr id="16" name="Trapezoid 15"/>
            <p:cNvSpPr/>
            <p:nvPr/>
          </p:nvSpPr>
          <p:spPr>
            <a:xfrm rot="16200000">
              <a:off x="2009844" y="4771955"/>
              <a:ext cx="2133601" cy="1124089"/>
            </a:xfrm>
            <a:prstGeom prst="trapezoid">
              <a:avLst>
                <a:gd name="adj" fmla="val 41325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9" name="Straight Connector 18"/>
            <p:cNvCxnSpPr>
              <a:stCxn id="16" idx="0"/>
              <a:endCxn id="16" idx="2"/>
            </p:cNvCxnSpPr>
            <p:nvPr/>
          </p:nvCxnSpPr>
          <p:spPr>
            <a:xfrm rot="10800000" flipH="1">
              <a:off x="2514599" y="5333999"/>
              <a:ext cx="1124089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516981" y="4788694"/>
              <a:ext cx="1116807" cy="233362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514600" y="5626894"/>
              <a:ext cx="1123950" cy="23812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179489" y="5338123"/>
              <a:ext cx="1584628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52677" y="5323475"/>
              <a:ext cx="1821811" cy="8375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034776" y="5337577"/>
              <a:ext cx="1383514" cy="4761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5400000">
            <a:off x="663688" y="36195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V="1">
            <a:off x="663688" y="5295900"/>
            <a:ext cx="1143000" cy="304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301262">
            <a:off x="488961" y="3424191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298738" flipV="1">
            <a:off x="537658" y="5490266"/>
            <a:ext cx="224557" cy="3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798735" y="4095690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308" y="47244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Flowchart: Connector 58"/>
          <p:cNvSpPr/>
          <p:nvPr/>
        </p:nvSpPr>
        <p:spPr>
          <a:xfrm>
            <a:off x="2727551" y="37266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3018064" y="3601926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Connector 60"/>
          <p:cNvSpPr/>
          <p:nvPr/>
        </p:nvSpPr>
        <p:spPr>
          <a:xfrm>
            <a:off x="3385457" y="344952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 flipV="1">
            <a:off x="2275795" y="5131392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 flipV="1">
            <a:off x="2482964" y="5214662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 flipV="1">
            <a:off x="2723468" y="5312452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 flipV="1">
            <a:off x="3013981" y="542476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 flipV="1">
            <a:off x="3381374" y="5564075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2282938" y="4217196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2492488" y="41680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2728230" y="4113326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3018743" y="4045745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3383755" y="39576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lowchart: Connector 82"/>
          <p:cNvSpPr/>
          <p:nvPr/>
        </p:nvSpPr>
        <p:spPr>
          <a:xfrm flipV="1">
            <a:off x="2279197" y="482421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Connector 83"/>
          <p:cNvSpPr/>
          <p:nvPr/>
        </p:nvSpPr>
        <p:spPr>
          <a:xfrm flipV="1">
            <a:off x="2488747" y="4862236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Connector 84"/>
          <p:cNvSpPr/>
          <p:nvPr/>
        </p:nvSpPr>
        <p:spPr>
          <a:xfrm flipV="1">
            <a:off x="2724489" y="4905257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lowchart: Connector 85"/>
          <p:cNvSpPr/>
          <p:nvPr/>
        </p:nvSpPr>
        <p:spPr>
          <a:xfrm flipV="1">
            <a:off x="3015002" y="4960419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lowchart: Connector 86"/>
          <p:cNvSpPr/>
          <p:nvPr/>
        </p:nvSpPr>
        <p:spPr>
          <a:xfrm flipV="1">
            <a:off x="3380014" y="5035437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2282938" y="4531355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lowchart: Connector 89"/>
          <p:cNvSpPr/>
          <p:nvPr/>
        </p:nvSpPr>
        <p:spPr>
          <a:xfrm>
            <a:off x="2492488" y="4525817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lowchart: Connector 90"/>
          <p:cNvSpPr/>
          <p:nvPr/>
        </p:nvSpPr>
        <p:spPr>
          <a:xfrm>
            <a:off x="2728230" y="4519943"/>
            <a:ext cx="96992" cy="10874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owchart: Connector 91"/>
          <p:cNvSpPr/>
          <p:nvPr/>
        </p:nvSpPr>
        <p:spPr>
          <a:xfrm>
            <a:off x="3018743" y="4513734"/>
            <a:ext cx="108068" cy="12116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lowchart: Connector 92"/>
          <p:cNvSpPr/>
          <p:nvPr/>
        </p:nvSpPr>
        <p:spPr>
          <a:xfrm>
            <a:off x="3383755" y="4507189"/>
            <a:ext cx="119743" cy="134257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2279878" y="3930540"/>
            <a:ext cx="76635" cy="85925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Arrow Connector 94"/>
          <p:cNvCxnSpPr/>
          <p:nvPr/>
        </p:nvCxnSpPr>
        <p:spPr>
          <a:xfrm rot="5400000" flipH="1" flipV="1">
            <a:off x="809173" y="4053116"/>
            <a:ext cx="1480455" cy="1444173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1143000" y="4495800"/>
            <a:ext cx="4409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2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Flowchart: Connector 57"/>
          <p:cNvSpPr/>
          <p:nvPr/>
        </p:nvSpPr>
        <p:spPr>
          <a:xfrm>
            <a:off x="2487047" y="3836195"/>
            <a:ext cx="86515" cy="97000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838200" y="3969657"/>
            <a:ext cx="1658257" cy="1592945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447800" y="4800600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2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742967" y="2667000"/>
            <a:ext cx="318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42967" y="3043535"/>
            <a:ext cx="3249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/>
              <a:t> pixel color in image </a:t>
            </a:r>
            <a:r>
              <a:rPr lang="en-US" sz="24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en-US" sz="2400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222358" y="3512403"/>
            <a:ext cx="4464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Photo-consistency </a:t>
            </a:r>
            <a:r>
              <a:rPr lang="en-US" sz="2400" i="1" dirty="0" smtClean="0">
                <a:solidFill>
                  <a:srgbClr val="92D050"/>
                </a:solidFill>
              </a:rPr>
              <a:t>N</a:t>
            </a:r>
            <a:r>
              <a:rPr lang="en-US" sz="2400" dirty="0" smtClean="0">
                <a:solidFill>
                  <a:srgbClr val="92D050"/>
                </a:solidFill>
              </a:rPr>
              <a:t>(</a:t>
            </a:r>
            <a:r>
              <a:rPr lang="en-US" sz="2400" i="1" dirty="0" smtClean="0">
                <a:solidFill>
                  <a:srgbClr val="92D050"/>
                </a:solidFill>
              </a:rPr>
              <a:t>p</a:t>
            </a:r>
            <a:r>
              <a:rPr lang="en-US" sz="2400" dirty="0" smtClean="0">
                <a:solidFill>
                  <a:srgbClr val="92D050"/>
                </a:solidFill>
              </a:rPr>
              <a:t>) </a:t>
            </a:r>
            <a:r>
              <a:rPr lang="en-US" sz="2400" dirty="0" smtClean="0"/>
              <a:t>of </a:t>
            </a:r>
            <a:r>
              <a:rPr lang="en-US" sz="2400" i="1" dirty="0" smtClean="0">
                <a:solidFill>
                  <a:srgbClr val="92D050"/>
                </a:solidFill>
              </a:rPr>
              <a:t>p </a:t>
            </a:r>
            <a:r>
              <a:rPr lang="en-US" sz="2400" dirty="0" smtClean="0"/>
              <a:t>with visible images </a:t>
            </a:r>
            <a:r>
              <a:rPr lang="en-US" sz="2400" i="1" dirty="0" smtClean="0">
                <a:solidFill>
                  <a:srgbClr val="92D050"/>
                </a:solidFill>
              </a:rPr>
              <a:t>V(p) = </a:t>
            </a:r>
            <a:r>
              <a:rPr lang="en-US" sz="2400" dirty="0" smtClean="0">
                <a:solidFill>
                  <a:srgbClr val="92D050"/>
                </a:solidFill>
              </a:rPr>
              <a:t>{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, …, I</a:t>
            </a:r>
            <a:r>
              <a:rPr lang="en-US" sz="1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smtClean="0">
                <a:solidFill>
                  <a:srgbClr val="92D050"/>
                </a:solidFill>
              </a:rPr>
              <a:t>}</a:t>
            </a:r>
            <a:endParaRPr lang="en-US" sz="2400" dirty="0" smtClean="0"/>
          </a:p>
        </p:txBody>
      </p:sp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735198"/>
            <a:ext cx="4800600" cy="105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4648200"/>
            <a:ext cx="4267200" cy="101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9755E-6 L -3.33333E-6 -0.232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6" grpId="0"/>
      <p:bldP spid="101" grpId="0"/>
      <p:bldP spid="72" grpId="0"/>
      <p:bldP spid="78" grpId="0"/>
      <p:bldP spid="6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rapezoid 33"/>
          <p:cNvSpPr/>
          <p:nvPr/>
        </p:nvSpPr>
        <p:spPr>
          <a:xfrm rot="9395885">
            <a:off x="6210806" y="2297239"/>
            <a:ext cx="1378004" cy="765557"/>
          </a:xfrm>
          <a:prstGeom prst="trapezoi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9395885">
            <a:off x="6852924" y="2706943"/>
            <a:ext cx="161988" cy="7315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3995885">
            <a:off x="6718494" y="3025874"/>
            <a:ext cx="721583" cy="103083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/>
              <a:t>Given initial estimates of</a:t>
            </a: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pPr lvl="1"/>
            <a:r>
              <a:rPr lang="en-US" dirty="0" smtClean="0"/>
              <a:t>Visible images </a:t>
            </a:r>
            <a:r>
              <a:rPr lang="en-US" i="1" dirty="0" smtClean="0">
                <a:solidFill>
                  <a:srgbClr val="92D050"/>
                </a:solidFill>
              </a:rPr>
              <a:t>V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  <a:p>
            <a:r>
              <a:rPr lang="en-US" dirty="0" smtClean="0"/>
              <a:t>Refine </a:t>
            </a:r>
            <a:r>
              <a:rPr lang="en-US" i="1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rgbClr val="92D05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(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p:oleObj spid="_x0000_s222210" name="Equation" r:id="rId4" imgW="1765080" imgH="330120" progId="Equation.3">
              <p:embed/>
            </p:oleObj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3" name="TextBox 42"/>
          <p:cNvSpPr txBox="1"/>
          <p:nvPr/>
        </p:nvSpPr>
        <p:spPr>
          <a:xfrm>
            <a:off x="6698467" y="2389518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B0F0"/>
                </a:solidFill>
              </a:rPr>
              <a:t>c</a:t>
            </a:r>
            <a:r>
              <a:rPr lang="en-US" dirty="0" smtClean="0">
                <a:solidFill>
                  <a:srgbClr val="00B0F0"/>
                </a:solidFill>
              </a:rPr>
              <a:t>(</a:t>
            </a:r>
            <a:r>
              <a:rPr lang="en-US" i="1" dirty="0" smtClean="0">
                <a:solidFill>
                  <a:srgbClr val="00B0F0"/>
                </a:solidFill>
              </a:rPr>
              <a:t>p</a:t>
            </a:r>
            <a:r>
              <a:rPr lang="en-US" dirty="0" smtClean="0">
                <a:solidFill>
                  <a:srgbClr val="00B0F0"/>
                </a:solidFill>
              </a:rPr>
              <a:t>)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86600" y="2922918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n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 advTm="51499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9" grpId="0" animBg="1"/>
      <p:bldP spid="11" grpId="0" animBg="1"/>
      <p:bldP spid="3" grpId="0" uiExpand="1" build="p"/>
      <p:bldP spid="3" grpId="1" uiExpand="1" build="p"/>
      <p:bldP spid="43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Arrow Connector 18"/>
          <p:cNvCxnSpPr>
            <a:stCxn id="41" idx="0"/>
          </p:cNvCxnSpPr>
          <p:nvPr/>
        </p:nvCxnSpPr>
        <p:spPr>
          <a:xfrm rot="16200000" flipV="1">
            <a:off x="4711184" y="3351503"/>
            <a:ext cx="4534933" cy="28484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6210806" y="2297239"/>
            <a:ext cx="1378004" cy="1140968"/>
            <a:chOff x="6210806" y="2297239"/>
            <a:chExt cx="1378004" cy="1140968"/>
          </a:xfrm>
        </p:grpSpPr>
        <p:sp>
          <p:nvSpPr>
            <p:cNvPr id="34" name="Trapezoid 3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Given initial estimates of</a:t>
            </a:r>
          </a:p>
          <a:p>
            <a:pPr lvl="1"/>
            <a:r>
              <a:rPr lang="en-US" dirty="0" smtClean="0"/>
              <a:t>Position </a:t>
            </a:r>
            <a:r>
              <a:rPr lang="en-US" i="1" dirty="0" smtClean="0">
                <a:solidFill>
                  <a:srgbClr val="FFC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Normal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Visible images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Refine</a:t>
            </a:r>
            <a:r>
              <a:rPr lang="en-US" dirty="0" smtClean="0"/>
              <a:t> </a:t>
            </a:r>
            <a:r>
              <a:rPr lang="en-US" i="1" dirty="0" smtClean="0">
                <a:solidFill>
                  <a:srgbClr val="FFC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and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p:oleObj spid="_x0000_s224258" name="Equation" r:id="rId4" imgW="1765080" imgH="330120" progId="Equation.3">
              <p:embed/>
            </p:oleObj>
          </a:graphicData>
        </a:graphic>
      </p:graphicFrame>
      <p:grpSp>
        <p:nvGrpSpPr>
          <p:cNvPr id="4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1" name="TextBox 20"/>
          <p:cNvSpPr txBox="1"/>
          <p:nvPr/>
        </p:nvSpPr>
        <p:spPr>
          <a:xfrm>
            <a:off x="5181600" y="2754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DOF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 rot="1072727">
            <a:off x="7685668" y="2927177"/>
            <a:ext cx="1378004" cy="1140968"/>
            <a:chOff x="6210806" y="2297239"/>
            <a:chExt cx="1378004" cy="1140968"/>
          </a:xfrm>
        </p:grpSpPr>
        <p:sp>
          <p:nvSpPr>
            <p:cNvPr id="23" name="Trapezoid 22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Arrow 2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702061">
            <a:off x="4597178" y="3709278"/>
            <a:ext cx="1378004" cy="1140968"/>
            <a:chOff x="6210806" y="2297239"/>
            <a:chExt cx="1378004" cy="1140968"/>
          </a:xfrm>
        </p:grpSpPr>
        <p:sp>
          <p:nvSpPr>
            <p:cNvPr id="30" name="Trapezoid 2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ight Arrow 3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2"/>
    </p:custDataLst>
  </p:cSld>
  <p:clrMapOvr>
    <a:masterClrMapping/>
  </p:clrMapOvr>
  <p:transition advTm="523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1.11111E-6 L 0.01337 0.27939 L -0.00711 -0.16297 L 0.00556 0.14282 " pathEditMode="relative" ptsTypes="AAAA">
                                      <p:cBhvr>
                                        <p:cTn id="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255657" y="3267746"/>
            <a:ext cx="1378004" cy="1140968"/>
            <a:chOff x="6210806" y="2297239"/>
            <a:chExt cx="1378004" cy="1140968"/>
          </a:xfrm>
        </p:grpSpPr>
        <p:sp>
          <p:nvSpPr>
            <p:cNvPr id="34" name="Trapezoid 3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 patch </a:t>
            </a:r>
            <a:r>
              <a:rPr lang="en-US" i="1" dirty="0" smtClean="0">
                <a:solidFill>
                  <a:srgbClr val="92D050"/>
                </a:solidFill>
              </a:rPr>
              <a:t>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Given initial estimates of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Position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pPr lvl="1"/>
            <a:r>
              <a:rPr lang="en-US" dirty="0" smtClean="0"/>
              <a:t>Normal </a:t>
            </a:r>
            <a:r>
              <a:rPr lang="en-US" i="1" dirty="0" smtClean="0">
                <a:solidFill>
                  <a:srgbClr val="FFC000"/>
                </a:solidFill>
              </a:rPr>
              <a:t>n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Visible images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Refine 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) and </a:t>
            </a:r>
            <a:r>
              <a:rPr lang="en-US" i="1" dirty="0" smtClean="0">
                <a:solidFill>
                  <a:srgbClr val="FFC000"/>
                </a:solidFill>
              </a:rPr>
              <a:t>n</a:t>
            </a:r>
            <a:r>
              <a:rPr lang="en-US" dirty="0" smtClean="0">
                <a:solidFill>
                  <a:srgbClr val="FFC000"/>
                </a:solidFill>
              </a:rPr>
              <a:t>(</a:t>
            </a:r>
            <a:r>
              <a:rPr lang="en-US" i="1" dirty="0" smtClean="0">
                <a:solidFill>
                  <a:srgbClr val="FFC000"/>
                </a:solidFill>
              </a:rPr>
              <a:t>p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</p:txBody>
      </p:sp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838200" y="3937000"/>
          <a:ext cx="3789363" cy="711200"/>
        </p:xfrm>
        <a:graphic>
          <a:graphicData uri="http://schemas.openxmlformats.org/presentationml/2006/ole">
            <p:oleObj spid="_x0000_s226306" name="Equation" r:id="rId4" imgW="1765080" imgH="330120" progId="Equation.3">
              <p:embed/>
            </p:oleObj>
          </a:graphicData>
        </a:graphic>
      </p:graphicFrame>
      <p:grpSp>
        <p:nvGrpSpPr>
          <p:cNvPr id="4" name="Group 17"/>
          <p:cNvGrpSpPr/>
          <p:nvPr/>
        </p:nvGrpSpPr>
        <p:grpSpPr>
          <a:xfrm>
            <a:off x="5181600" y="4928180"/>
            <a:ext cx="3886200" cy="1099222"/>
            <a:chOff x="5181600" y="4928180"/>
            <a:chExt cx="3886200" cy="10992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51816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0800000" flipV="1">
              <a:off x="7924800" y="4928180"/>
              <a:ext cx="1143000" cy="304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01262">
              <a:off x="5445984" y="5561657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898738" flipV="1">
              <a:off x="8578859" y="5512960"/>
              <a:ext cx="224557" cy="305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41"/>
            <p:cNvGrpSpPr/>
            <p:nvPr/>
          </p:nvGrpSpPr>
          <p:grpSpPr>
            <a:xfrm rot="20696876">
              <a:off x="6655549" y="5088182"/>
              <a:ext cx="1143000" cy="939220"/>
              <a:chOff x="6477000" y="5080580"/>
              <a:chExt cx="1143000" cy="939220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6477000" y="5080580"/>
                <a:ext cx="1143000" cy="3048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01262">
                <a:off x="6741384" y="5714057"/>
                <a:ext cx="224557" cy="305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9" name="Group 18"/>
          <p:cNvGrpSpPr/>
          <p:nvPr/>
        </p:nvGrpSpPr>
        <p:grpSpPr>
          <a:xfrm rot="584540">
            <a:off x="6231596" y="3276600"/>
            <a:ext cx="1378004" cy="1140968"/>
            <a:chOff x="6210806" y="2297239"/>
            <a:chExt cx="1378004" cy="1140968"/>
          </a:xfrm>
        </p:grpSpPr>
        <p:sp>
          <p:nvSpPr>
            <p:cNvPr id="20" name="Trapezoid 1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ight Arrow 21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 rot="1046050">
            <a:off x="6217081" y="3275494"/>
            <a:ext cx="1378004" cy="1140968"/>
            <a:chOff x="6210806" y="2297239"/>
            <a:chExt cx="1378004" cy="1140968"/>
          </a:xfrm>
        </p:grpSpPr>
        <p:sp>
          <p:nvSpPr>
            <p:cNvPr id="24" name="Trapezoid 23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ight Arrow 25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1482342">
            <a:off x="6213452" y="3275494"/>
            <a:ext cx="1378004" cy="1140968"/>
            <a:chOff x="6210806" y="2297239"/>
            <a:chExt cx="1378004" cy="1140968"/>
          </a:xfrm>
        </p:grpSpPr>
        <p:sp>
          <p:nvSpPr>
            <p:cNvPr id="30" name="Trapezoid 29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ight Arrow 3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 rot="1942085">
            <a:off x="6219024" y="3271476"/>
            <a:ext cx="1378004" cy="1140968"/>
            <a:chOff x="6210806" y="2297239"/>
            <a:chExt cx="1378004" cy="1140968"/>
          </a:xfrm>
        </p:grpSpPr>
        <p:sp>
          <p:nvSpPr>
            <p:cNvPr id="38" name="Trapezoid 37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ight Arrow 39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 rot="2423268">
            <a:off x="6218160" y="3252024"/>
            <a:ext cx="1378004" cy="1140968"/>
            <a:chOff x="6210806" y="2297239"/>
            <a:chExt cx="1378004" cy="1140968"/>
          </a:xfrm>
        </p:grpSpPr>
        <p:sp>
          <p:nvSpPr>
            <p:cNvPr id="45" name="Trapezoid 44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ight Arrow 46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 rot="1889330">
            <a:off x="6221616" y="3258432"/>
            <a:ext cx="1378004" cy="1140968"/>
            <a:chOff x="6210806" y="2297239"/>
            <a:chExt cx="1378004" cy="1140968"/>
          </a:xfrm>
        </p:grpSpPr>
        <p:sp>
          <p:nvSpPr>
            <p:cNvPr id="57" name="Trapezoid 56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ight Arrow 58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 rot="1421436">
            <a:off x="6228873" y="3272946"/>
            <a:ext cx="1378004" cy="1140968"/>
            <a:chOff x="6210806" y="2297239"/>
            <a:chExt cx="1378004" cy="1140968"/>
          </a:xfrm>
        </p:grpSpPr>
        <p:sp>
          <p:nvSpPr>
            <p:cNvPr id="61" name="Trapezoid 60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ight Arrow 62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 rot="1037850">
            <a:off x="6223240" y="3276764"/>
            <a:ext cx="1378004" cy="1140968"/>
            <a:chOff x="6210806" y="2297239"/>
            <a:chExt cx="1378004" cy="1140968"/>
          </a:xfrm>
        </p:grpSpPr>
        <p:sp>
          <p:nvSpPr>
            <p:cNvPr id="73" name="Trapezoid 72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ight Arrow 74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 rot="584272">
            <a:off x="6223578" y="3281492"/>
            <a:ext cx="1378004" cy="1140968"/>
            <a:chOff x="6210806" y="2297239"/>
            <a:chExt cx="1378004" cy="1140968"/>
          </a:xfrm>
        </p:grpSpPr>
        <p:sp>
          <p:nvSpPr>
            <p:cNvPr id="77" name="Trapezoid 76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ight Arrow 78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 rot="150300">
            <a:off x="6235260" y="3307119"/>
            <a:ext cx="1378004" cy="1140968"/>
            <a:chOff x="6210806" y="2297239"/>
            <a:chExt cx="1378004" cy="1140968"/>
          </a:xfrm>
        </p:grpSpPr>
        <p:sp>
          <p:nvSpPr>
            <p:cNvPr id="81" name="Trapezoid 80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ight Arrow 82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 rot="21326109">
            <a:off x="6248075" y="3311482"/>
            <a:ext cx="1378004" cy="1140968"/>
            <a:chOff x="6210806" y="2297239"/>
            <a:chExt cx="1378004" cy="1140968"/>
          </a:xfrm>
        </p:grpSpPr>
        <p:sp>
          <p:nvSpPr>
            <p:cNvPr id="85" name="Trapezoid 84"/>
            <p:cNvSpPr/>
            <p:nvPr/>
          </p:nvSpPr>
          <p:spPr>
            <a:xfrm rot="9395885">
              <a:off x="6210806" y="2297239"/>
              <a:ext cx="1378004" cy="765557"/>
            </a:xfrm>
            <a:prstGeom prst="trapezoi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 rot="9395885">
              <a:off x="6852924" y="2706943"/>
              <a:ext cx="161988" cy="7315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ight Arrow 86"/>
            <p:cNvSpPr/>
            <p:nvPr/>
          </p:nvSpPr>
          <p:spPr>
            <a:xfrm rot="3995885">
              <a:off x="6718494" y="3025874"/>
              <a:ext cx="721583" cy="103083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5181600" y="30596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DOF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 advTm="1379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</p:txBody>
      </p:sp>
    </p:spTree>
  </p:cSld>
  <p:clrMapOvr>
    <a:masterClrMapping/>
  </p:clrMapOvr>
  <p:transition advTm="21235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dirty="0" smtClean="0"/>
              <a:t>Photo-consistency must be reasonably high</a:t>
            </a:r>
            <a:endParaRPr lang="en-US" dirty="0"/>
          </a:p>
        </p:txBody>
      </p:sp>
    </p:spTree>
  </p:cSld>
  <p:clrMapOvr>
    <a:masterClrMapping/>
  </p:clrMapOvr>
  <p:transition advTm="12281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altLang="ja-JP" dirty="0" smtClean="0"/>
              <a:t>Photo-consistency must be reasonably high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Verification process</a:t>
            </a:r>
          </a:p>
          <a:p>
            <a:pPr lvl="1"/>
            <a:r>
              <a:rPr lang="en-US" dirty="0" smtClean="0"/>
              <a:t>Keep only high photo-consistency images in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  <p:transition advTm="9937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 a patch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Textures may match by accident</a:t>
            </a:r>
          </a:p>
          <a:p>
            <a:r>
              <a:rPr lang="en-US" altLang="ja-JP" dirty="0" smtClean="0"/>
              <a:t>Photo-consistency must be reasonably high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Verification process</a:t>
            </a:r>
          </a:p>
          <a:p>
            <a:pPr lvl="1"/>
            <a:r>
              <a:rPr lang="en-US" dirty="0" smtClean="0"/>
              <a:t>Keep only high photo-consistency images in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Accept if |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)|≥3</a:t>
            </a:r>
            <a:endParaRPr lang="en-US" dirty="0"/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3"/>
          <p:cNvGrpSpPr/>
          <p:nvPr/>
        </p:nvGrpSpPr>
        <p:grpSpPr>
          <a:xfrm>
            <a:off x="5105400" y="1752600"/>
            <a:ext cx="838200" cy="319314"/>
            <a:chOff x="3733800" y="3490686"/>
            <a:chExt cx="838200" cy="319314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3733800" y="3505200"/>
              <a:ext cx="838200" cy="3048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3733800" y="3490686"/>
              <a:ext cx="838200" cy="31931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advTm="792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2819400" y="2438400"/>
            <a:ext cx="3581400" cy="381000"/>
            <a:chOff x="2819400" y="2438400"/>
            <a:chExt cx="3581400" cy="381000"/>
          </a:xfrm>
        </p:grpSpPr>
        <p:sp>
          <p:nvSpPr>
            <p:cNvPr id="28" name="TextBox 27"/>
            <p:cNvSpPr txBox="1"/>
            <p:nvPr/>
          </p:nvSpPr>
          <p:spPr>
            <a:xfrm>
              <a:off x="3276600" y="2438400"/>
              <a:ext cx="27760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N</a:t>
              </a:r>
              <a:r>
                <a:rPr lang="en-US" dirty="0" smtClean="0"/>
                <a:t>(Image1, Image2, </a:t>
              </a:r>
              <a:r>
                <a:rPr lang="en-US" i="1" dirty="0" smtClean="0"/>
                <a:t>p</a:t>
              </a:r>
              <a:r>
                <a:rPr lang="en-US" dirty="0" smtClean="0"/>
                <a:t>)=0.75</a:t>
              </a:r>
              <a:endParaRPr lang="en-US" i="1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2819400" y="2817812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2819400" y="3027418"/>
            <a:ext cx="3581400" cy="2687582"/>
            <a:chOff x="2819400" y="3027418"/>
            <a:chExt cx="3581400" cy="2687582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2819400" y="3027418"/>
              <a:ext cx="3581400" cy="268758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 rot="2217188">
              <a:off x="3546155" y="334168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0.58</a:t>
              </a:r>
              <a:endParaRPr lang="en-US" i="1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844968" y="3048794"/>
            <a:ext cx="593432" cy="2667000"/>
            <a:chOff x="1844968" y="3048794"/>
            <a:chExt cx="593432" cy="2667000"/>
          </a:xfrm>
        </p:grpSpPr>
        <p:cxnSp>
          <p:nvCxnSpPr>
            <p:cNvPr id="35" name="Straight Arrow Connector 34"/>
            <p:cNvCxnSpPr/>
            <p:nvPr/>
          </p:nvCxnSpPr>
          <p:spPr>
            <a:xfrm rot="5400000">
              <a:off x="1104106" y="4381500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1844968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0.83</a:t>
              </a:r>
              <a:endParaRPr lang="en-US" i="1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248400" y="3048000"/>
            <a:ext cx="611188" cy="2667000"/>
            <a:chOff x="6248400" y="3048000"/>
            <a:chExt cx="611188" cy="2667000"/>
          </a:xfrm>
        </p:grpSpPr>
        <p:cxnSp>
          <p:nvCxnSpPr>
            <p:cNvPr id="38" name="Straight Arrow Connector 37"/>
            <p:cNvCxnSpPr/>
            <p:nvPr/>
          </p:nvCxnSpPr>
          <p:spPr>
            <a:xfrm rot="5400000">
              <a:off x="5525294" y="4380706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6248400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0.52</a:t>
              </a:r>
              <a:endParaRPr lang="en-US" i="1" dirty="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19400" y="5638800"/>
            <a:ext cx="3581400" cy="369332"/>
            <a:chOff x="2819400" y="5638800"/>
            <a:chExt cx="3581400" cy="369332"/>
          </a:xfrm>
        </p:grpSpPr>
        <p:cxnSp>
          <p:nvCxnSpPr>
            <p:cNvPr id="34" name="Straight Arrow Connector 33"/>
            <p:cNvCxnSpPr/>
            <p:nvPr/>
          </p:nvCxnSpPr>
          <p:spPr>
            <a:xfrm>
              <a:off x="2819400" y="5943600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4343400" y="56388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0.45</a:t>
              </a:r>
              <a:endParaRPr lang="en-US" i="1" dirty="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819400" y="3048000"/>
            <a:ext cx="3581400" cy="2667000"/>
            <a:chOff x="2819400" y="3048000"/>
            <a:chExt cx="3581400" cy="2667000"/>
          </a:xfrm>
        </p:grpSpPr>
        <p:cxnSp>
          <p:nvCxnSpPr>
            <p:cNvPr id="40" name="Straight Arrow Connector 39"/>
            <p:cNvCxnSpPr/>
            <p:nvPr/>
          </p:nvCxnSpPr>
          <p:spPr>
            <a:xfrm rot="10800000" flipV="1">
              <a:off x="2819400" y="3048000"/>
              <a:ext cx="3581400" cy="26670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 rot="19356623">
              <a:off x="5232768" y="3298436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0.71</a:t>
              </a:r>
              <a:endParaRPr lang="en-US" i="1" dirty="0"/>
            </a:p>
          </p:txBody>
        </p:sp>
      </p:grpSp>
    </p:spTree>
    <p:custDataLst>
      <p:tags r:id="rId1"/>
    </p:custDataLst>
  </p:cSld>
  <p:clrMapOvr>
    <a:masterClrMapping/>
  </p:clrMapOvr>
  <p:transition advTm="303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patch?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Patch consists of</a:t>
            </a:r>
          </a:p>
          <a:p>
            <a:pPr lvl="1"/>
            <a:r>
              <a:rPr lang="en-US" sz="2000" dirty="0" smtClean="0"/>
              <a:t>Position (</a:t>
            </a:r>
            <a:r>
              <a:rPr lang="en-US" sz="2000" i="1" dirty="0" smtClean="0"/>
              <a:t>x, y, 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Normal (</a:t>
            </a:r>
            <a:r>
              <a:rPr lang="en-US" sz="2000" i="1" dirty="0" err="1" smtClean="0"/>
              <a:t>nx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ny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Extent (</a:t>
            </a:r>
            <a:r>
              <a:rPr lang="en-US" sz="2000" i="1" dirty="0" smtClean="0"/>
              <a:t>radius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Tangent plane approximation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817739" y="4717095"/>
            <a:ext cx="3278261" cy="1480505"/>
            <a:chOff x="3352800" y="4749800"/>
            <a:chExt cx="2362200" cy="1066800"/>
          </a:xfrm>
        </p:grpSpPr>
        <p:sp>
          <p:nvSpPr>
            <p:cNvPr id="4" name="Oval 3"/>
            <p:cNvSpPr/>
            <p:nvPr/>
          </p:nvSpPr>
          <p:spPr>
            <a:xfrm>
              <a:off x="3352800" y="4749800"/>
              <a:ext cx="2362200" cy="10668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63811" y="5304134"/>
              <a:ext cx="783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Extent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299857" y="5112103"/>
            <a:ext cx="1588770" cy="512559"/>
            <a:chOff x="4408715" y="5029200"/>
            <a:chExt cx="1144812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4616860" y="5029200"/>
              <a:ext cx="93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F0"/>
                  </a:solidFill>
                </a:rPr>
                <a:t>Position</a:t>
              </a: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408715" y="5149645"/>
              <a:ext cx="239485" cy="108154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63708" y="3886200"/>
            <a:ext cx="1510719" cy="1480505"/>
            <a:chOff x="4466771" y="4151086"/>
            <a:chExt cx="1088571" cy="1066800"/>
          </a:xfrm>
        </p:grpSpPr>
        <p:sp>
          <p:nvSpPr>
            <p:cNvPr id="7" name="Right Arrow 6"/>
            <p:cNvSpPr/>
            <p:nvPr/>
          </p:nvSpPr>
          <p:spPr>
            <a:xfrm rot="16200000">
              <a:off x="4009571" y="4608286"/>
              <a:ext cx="1066800" cy="152400"/>
            </a:xfrm>
            <a:prstGeom prst="rightArrow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71766" y="4315807"/>
              <a:ext cx="883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Normal</a:t>
              </a:r>
              <a:endParaRPr lang="en-US" dirty="0"/>
            </a:p>
          </p:txBody>
        </p:sp>
      </p:grpSp>
    </p:spTree>
    <p:custDataLst>
      <p:tags r:id="rId1"/>
    </p:custDataLst>
  </p:cSld>
  <p:clrMapOvr>
    <a:masterClrMapping/>
  </p:clrMapOvr>
  <p:transition advTm="38047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40"/>
          <p:cNvGrpSpPr/>
          <p:nvPr/>
        </p:nvGrpSpPr>
        <p:grpSpPr>
          <a:xfrm>
            <a:off x="2819400" y="2438400"/>
            <a:ext cx="3581400" cy="381000"/>
            <a:chOff x="2819400" y="2438400"/>
            <a:chExt cx="3581400" cy="381000"/>
          </a:xfrm>
        </p:grpSpPr>
        <p:sp>
          <p:nvSpPr>
            <p:cNvPr id="28" name="TextBox 27"/>
            <p:cNvSpPr txBox="1"/>
            <p:nvPr/>
          </p:nvSpPr>
          <p:spPr>
            <a:xfrm>
              <a:off x="3276600" y="2438400"/>
              <a:ext cx="27760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N</a:t>
              </a:r>
              <a:r>
                <a:rPr lang="en-US" dirty="0" smtClean="0"/>
                <a:t>(Image1, Image2, </a:t>
              </a:r>
              <a:r>
                <a:rPr lang="en-US" i="1" dirty="0" smtClean="0"/>
                <a:t>p</a:t>
              </a:r>
              <a:r>
                <a:rPr lang="en-US" dirty="0" smtClean="0"/>
                <a:t>)=0.75</a:t>
              </a:r>
              <a:endParaRPr lang="en-US" i="1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2819400" y="2817812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" name="Group 50"/>
          <p:cNvGrpSpPr/>
          <p:nvPr/>
        </p:nvGrpSpPr>
        <p:grpSpPr>
          <a:xfrm>
            <a:off x="2819400" y="3027418"/>
            <a:ext cx="3581400" cy="2687582"/>
            <a:chOff x="2819400" y="3027418"/>
            <a:chExt cx="3581400" cy="2687582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2819400" y="3027418"/>
              <a:ext cx="3581400" cy="268758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 rot="2217188">
              <a:off x="3546155" y="334168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0.58</a:t>
              </a:r>
              <a:endParaRPr lang="en-US" i="1" dirty="0"/>
            </a:p>
          </p:txBody>
        </p:sp>
      </p:grpSp>
      <p:grpSp>
        <p:nvGrpSpPr>
          <p:cNvPr id="8" name="Group 49"/>
          <p:cNvGrpSpPr/>
          <p:nvPr/>
        </p:nvGrpSpPr>
        <p:grpSpPr>
          <a:xfrm>
            <a:off x="1844968" y="3048794"/>
            <a:ext cx="593432" cy="2667000"/>
            <a:chOff x="1844968" y="3048794"/>
            <a:chExt cx="593432" cy="2667000"/>
          </a:xfrm>
        </p:grpSpPr>
        <p:cxnSp>
          <p:nvCxnSpPr>
            <p:cNvPr id="35" name="Straight Arrow Connector 34"/>
            <p:cNvCxnSpPr/>
            <p:nvPr/>
          </p:nvCxnSpPr>
          <p:spPr>
            <a:xfrm rot="5400000">
              <a:off x="1104106" y="4381500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1844968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0.83</a:t>
              </a:r>
              <a:endParaRPr lang="en-US" i="1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70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40"/>
          <p:cNvGrpSpPr/>
          <p:nvPr/>
        </p:nvGrpSpPr>
        <p:grpSpPr>
          <a:xfrm>
            <a:off x="2819400" y="2438400"/>
            <a:ext cx="3581400" cy="381000"/>
            <a:chOff x="2819400" y="2438400"/>
            <a:chExt cx="3581400" cy="381000"/>
          </a:xfrm>
        </p:grpSpPr>
        <p:sp>
          <p:nvSpPr>
            <p:cNvPr id="28" name="TextBox 27"/>
            <p:cNvSpPr txBox="1"/>
            <p:nvPr/>
          </p:nvSpPr>
          <p:spPr>
            <a:xfrm>
              <a:off x="3276600" y="2438400"/>
              <a:ext cx="27760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N</a:t>
              </a:r>
              <a:r>
                <a:rPr lang="en-US" dirty="0" smtClean="0"/>
                <a:t>(Image1, Image2, </a:t>
              </a:r>
              <a:r>
                <a:rPr lang="en-US" i="1" dirty="0" smtClean="0"/>
                <a:t>p</a:t>
              </a:r>
              <a:r>
                <a:rPr lang="en-US" dirty="0" smtClean="0"/>
                <a:t>)=0.75</a:t>
              </a:r>
              <a:endParaRPr lang="en-US" i="1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2819400" y="2817812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9" name="Group 52"/>
          <p:cNvGrpSpPr/>
          <p:nvPr/>
        </p:nvGrpSpPr>
        <p:grpSpPr>
          <a:xfrm>
            <a:off x="6248400" y="3048000"/>
            <a:ext cx="611188" cy="2667000"/>
            <a:chOff x="6248400" y="3048000"/>
            <a:chExt cx="611188" cy="2667000"/>
          </a:xfrm>
        </p:grpSpPr>
        <p:cxnSp>
          <p:nvCxnSpPr>
            <p:cNvPr id="38" name="Straight Arrow Connector 37"/>
            <p:cNvCxnSpPr/>
            <p:nvPr/>
          </p:nvCxnSpPr>
          <p:spPr>
            <a:xfrm rot="5400000">
              <a:off x="5525294" y="4380706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6248400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0.52</a:t>
              </a:r>
              <a:endParaRPr lang="en-US" i="1" dirty="0"/>
            </a:p>
          </p:txBody>
        </p:sp>
      </p:grpSp>
      <p:grpSp>
        <p:nvGrpSpPr>
          <p:cNvPr id="11" name="Group 51"/>
          <p:cNvGrpSpPr/>
          <p:nvPr/>
        </p:nvGrpSpPr>
        <p:grpSpPr>
          <a:xfrm>
            <a:off x="2819400" y="3048000"/>
            <a:ext cx="3581400" cy="2667000"/>
            <a:chOff x="2819400" y="3048000"/>
            <a:chExt cx="3581400" cy="2667000"/>
          </a:xfrm>
        </p:grpSpPr>
        <p:cxnSp>
          <p:nvCxnSpPr>
            <p:cNvPr id="40" name="Straight Arrow Connector 39"/>
            <p:cNvCxnSpPr/>
            <p:nvPr/>
          </p:nvCxnSpPr>
          <p:spPr>
            <a:xfrm rot="10800000" flipV="1">
              <a:off x="2819400" y="3048000"/>
              <a:ext cx="3581400" cy="26670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 rot="19356623">
              <a:off x="5232768" y="3298436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0.71</a:t>
              </a:r>
              <a:endParaRPr lang="en-US" i="1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248400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1.98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42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52"/>
          <p:cNvGrpSpPr/>
          <p:nvPr/>
        </p:nvGrpSpPr>
        <p:grpSpPr>
          <a:xfrm>
            <a:off x="6248400" y="3048000"/>
            <a:ext cx="611188" cy="2667000"/>
            <a:chOff x="6248400" y="3048000"/>
            <a:chExt cx="611188" cy="2667000"/>
          </a:xfrm>
        </p:grpSpPr>
        <p:cxnSp>
          <p:nvCxnSpPr>
            <p:cNvPr id="38" name="Straight Arrow Connector 37"/>
            <p:cNvCxnSpPr/>
            <p:nvPr/>
          </p:nvCxnSpPr>
          <p:spPr>
            <a:xfrm rot="5400000">
              <a:off x="5525294" y="4380706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6248400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0.52</a:t>
              </a:r>
              <a:endParaRPr lang="en-US" i="1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248400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1.98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819400" y="3027418"/>
            <a:ext cx="3581400" cy="2687582"/>
            <a:chOff x="2819400" y="3027418"/>
            <a:chExt cx="3581400" cy="2687582"/>
          </a:xfrm>
        </p:grpSpPr>
        <p:cxnSp>
          <p:nvCxnSpPr>
            <p:cNvPr id="45" name="Straight Arrow Connector 44"/>
            <p:cNvCxnSpPr/>
            <p:nvPr/>
          </p:nvCxnSpPr>
          <p:spPr>
            <a:xfrm>
              <a:off x="2819400" y="3027418"/>
              <a:ext cx="3581400" cy="268758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 rot="2217188">
              <a:off x="3546155" y="334168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0.58</a:t>
              </a:r>
              <a:endParaRPr lang="en-US" i="1" dirty="0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819400" y="5638800"/>
            <a:ext cx="3581400" cy="369332"/>
            <a:chOff x="2819400" y="5638800"/>
            <a:chExt cx="3581400" cy="369332"/>
          </a:xfrm>
        </p:grpSpPr>
        <p:cxnSp>
          <p:nvCxnSpPr>
            <p:cNvPr id="52" name="Straight Arrow Connector 51"/>
            <p:cNvCxnSpPr/>
            <p:nvPr/>
          </p:nvCxnSpPr>
          <p:spPr>
            <a:xfrm>
              <a:off x="2819400" y="5943600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343400" y="56388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0.45</a:t>
              </a:r>
              <a:endParaRPr lang="en-US" i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317182" y="61722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1.55</a:t>
            </a:r>
            <a:endParaRPr lang="en-US" dirty="0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593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/>
          <p:cNvSpPr txBox="1"/>
          <p:nvPr/>
        </p:nvSpPr>
        <p:spPr>
          <a:xfrm>
            <a:off x="6248400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1.98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8" name="Group 47"/>
          <p:cNvGrpSpPr/>
          <p:nvPr/>
        </p:nvGrpSpPr>
        <p:grpSpPr>
          <a:xfrm>
            <a:off x="2819400" y="5638800"/>
            <a:ext cx="3581400" cy="369332"/>
            <a:chOff x="2819400" y="5638800"/>
            <a:chExt cx="3581400" cy="369332"/>
          </a:xfrm>
        </p:grpSpPr>
        <p:cxnSp>
          <p:nvCxnSpPr>
            <p:cNvPr id="52" name="Straight Arrow Connector 51"/>
            <p:cNvCxnSpPr/>
            <p:nvPr/>
          </p:nvCxnSpPr>
          <p:spPr>
            <a:xfrm>
              <a:off x="2819400" y="5943600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343400" y="56388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0.45</a:t>
              </a:r>
              <a:endParaRPr lang="en-US" i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317182" y="61722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1.55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844968" y="3048794"/>
            <a:ext cx="593432" cy="2667000"/>
            <a:chOff x="1844968" y="3048794"/>
            <a:chExt cx="593432" cy="2667000"/>
          </a:xfrm>
        </p:grpSpPr>
        <p:cxnSp>
          <p:nvCxnSpPr>
            <p:cNvPr id="41" name="Straight Arrow Connector 40"/>
            <p:cNvCxnSpPr/>
            <p:nvPr/>
          </p:nvCxnSpPr>
          <p:spPr>
            <a:xfrm rot="5400000">
              <a:off x="1104106" y="4381500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1844968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0.83</a:t>
              </a:r>
              <a:endParaRPr lang="en-US" i="1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819400" y="3048000"/>
            <a:ext cx="3581400" cy="2667000"/>
            <a:chOff x="2819400" y="3048000"/>
            <a:chExt cx="3581400" cy="2667000"/>
          </a:xfrm>
        </p:grpSpPr>
        <p:cxnSp>
          <p:nvCxnSpPr>
            <p:cNvPr id="55" name="Straight Arrow Connector 54"/>
            <p:cNvCxnSpPr/>
            <p:nvPr/>
          </p:nvCxnSpPr>
          <p:spPr>
            <a:xfrm rot="10800000" flipV="1">
              <a:off x="2819400" y="3048000"/>
              <a:ext cx="3581400" cy="26670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 rot="19356623">
              <a:off x="5232768" y="3298436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0.71</a:t>
              </a:r>
              <a:endParaRPr lang="en-US" i="1" dirty="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828800" y="6183868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1.99</a:t>
            </a:r>
            <a:endParaRPr lang="en-US" dirty="0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7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1839686" y="2129971"/>
            <a:ext cx="1143000" cy="5334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/>
          <p:cNvSpPr txBox="1"/>
          <p:nvPr/>
        </p:nvSpPr>
        <p:spPr>
          <a:xfrm>
            <a:off x="6248400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1.98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17182" y="61722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1.55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28800" y="6183868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1.99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873829" y="1592943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1907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1839686" y="2129971"/>
            <a:ext cx="1143000" cy="5334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873829" y="1592943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063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1839686" y="2129971"/>
            <a:ext cx="1143000" cy="5334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873829" y="1592943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40"/>
          <p:cNvGrpSpPr/>
          <p:nvPr/>
        </p:nvGrpSpPr>
        <p:grpSpPr>
          <a:xfrm>
            <a:off x="2819400" y="2438400"/>
            <a:ext cx="3581400" cy="381000"/>
            <a:chOff x="2819400" y="2438400"/>
            <a:chExt cx="3581400" cy="381000"/>
          </a:xfrm>
        </p:grpSpPr>
        <p:sp>
          <p:nvSpPr>
            <p:cNvPr id="34" name="TextBox 33"/>
            <p:cNvSpPr txBox="1"/>
            <p:nvPr/>
          </p:nvSpPr>
          <p:spPr>
            <a:xfrm>
              <a:off x="3276600" y="2438400"/>
              <a:ext cx="27760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N</a:t>
              </a:r>
              <a:r>
                <a:rPr lang="en-US" dirty="0" smtClean="0"/>
                <a:t>(Image1, Image2, </a:t>
              </a:r>
              <a:r>
                <a:rPr lang="en-US" i="1" dirty="0" smtClean="0"/>
                <a:t>p</a:t>
              </a:r>
              <a:r>
                <a:rPr lang="en-US" dirty="0" smtClean="0"/>
                <a:t>)=0.75</a:t>
              </a:r>
              <a:endParaRPr lang="en-US" i="1" dirty="0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2819400" y="2817812"/>
              <a:ext cx="35814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2872590" y="3048000"/>
            <a:ext cx="3528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Add Image2, because &gt; 0.7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3911600" y="1600200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1229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1839686" y="2129971"/>
            <a:ext cx="1143000" cy="5334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873829" y="1592943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11600" y="1600200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819400" y="3027418"/>
            <a:ext cx="3581400" cy="2687582"/>
            <a:chOff x="2819400" y="3027418"/>
            <a:chExt cx="3581400" cy="2687582"/>
          </a:xfrm>
        </p:grpSpPr>
        <p:cxnSp>
          <p:nvCxnSpPr>
            <p:cNvPr id="46" name="Straight Arrow Connector 45"/>
            <p:cNvCxnSpPr/>
            <p:nvPr/>
          </p:nvCxnSpPr>
          <p:spPr>
            <a:xfrm>
              <a:off x="2819400" y="3027418"/>
              <a:ext cx="3581400" cy="268758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 rot="2217188">
              <a:off x="3546155" y="334168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0.58</a:t>
              </a:r>
              <a:endParaRPr lang="en-US" i="1" dirty="0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2590800" y="3805535"/>
            <a:ext cx="4037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Remove Image3, because &lt; 0.7</a:t>
            </a:r>
            <a:endParaRPr lang="en-US" sz="2400" dirty="0">
              <a:solidFill>
                <a:srgbClr val="00B0F0"/>
              </a:solidFill>
            </a:endParaRPr>
          </a:p>
        </p:txBody>
      </p:sp>
      <p:grpSp>
        <p:nvGrpSpPr>
          <p:cNvPr id="48" name="Group 43"/>
          <p:cNvGrpSpPr/>
          <p:nvPr/>
        </p:nvGrpSpPr>
        <p:grpSpPr>
          <a:xfrm>
            <a:off x="5105400" y="1752600"/>
            <a:ext cx="838200" cy="319314"/>
            <a:chOff x="3733800" y="3490686"/>
            <a:chExt cx="838200" cy="319314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3733800" y="3505200"/>
              <a:ext cx="838200" cy="3048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3733800" y="3490686"/>
              <a:ext cx="838200" cy="31931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advTm="1021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/>
          <p:cNvSpPr/>
          <p:nvPr/>
        </p:nvSpPr>
        <p:spPr>
          <a:xfrm>
            <a:off x="1839686" y="2129971"/>
            <a:ext cx="1143000" cy="53340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Image3,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1821382" y="22098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Sum = 2.16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873829" y="1592943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11600" y="1600200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2872590" y="3805535"/>
            <a:ext cx="3528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Add Image4, because &gt; 0.7</a:t>
            </a:r>
            <a:endParaRPr lang="en-US" sz="2400" dirty="0">
              <a:solidFill>
                <a:srgbClr val="00B0F0"/>
              </a:solidFill>
            </a:endParaRPr>
          </a:p>
        </p:txBody>
      </p:sp>
      <p:grpSp>
        <p:nvGrpSpPr>
          <p:cNvPr id="7" name="Group 43"/>
          <p:cNvGrpSpPr/>
          <p:nvPr/>
        </p:nvGrpSpPr>
        <p:grpSpPr>
          <a:xfrm>
            <a:off x="5105400" y="1752600"/>
            <a:ext cx="838200" cy="319314"/>
            <a:chOff x="3733800" y="3490686"/>
            <a:chExt cx="838200" cy="319314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3733800" y="3505200"/>
              <a:ext cx="838200" cy="3048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3733800" y="3490686"/>
              <a:ext cx="838200" cy="319314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1" name="Oval 40"/>
          <p:cNvSpPr/>
          <p:nvPr/>
        </p:nvSpPr>
        <p:spPr>
          <a:xfrm>
            <a:off x="6019800" y="1600200"/>
            <a:ext cx="990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844968" y="3048794"/>
            <a:ext cx="593432" cy="2667000"/>
            <a:chOff x="1844968" y="3048794"/>
            <a:chExt cx="593432" cy="2667000"/>
          </a:xfrm>
        </p:grpSpPr>
        <p:cxnSp>
          <p:nvCxnSpPr>
            <p:cNvPr id="48" name="Straight Arrow Connector 47"/>
            <p:cNvCxnSpPr/>
            <p:nvPr/>
          </p:nvCxnSpPr>
          <p:spPr>
            <a:xfrm rot="5400000">
              <a:off x="1104106" y="4381500"/>
              <a:ext cx="2667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844968" y="4191000"/>
              <a:ext cx="593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0.83</a:t>
              </a:r>
              <a:endParaRPr lang="en-US" i="1" dirty="0"/>
            </a:p>
          </p:txBody>
        </p:sp>
      </p:grpSp>
    </p:spTree>
    <p:custDataLst>
      <p:tags r:id="rId1"/>
    </p:custDataLst>
  </p:cSld>
  <p:clrMapOvr>
    <a:masterClrMapping/>
  </p:clrMapOvr>
  <p:transition advTm="90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Update </a:t>
            </a:r>
            <a:r>
              <a:rPr lang="en-US" i="1" dirty="0" smtClean="0"/>
              <a:t>V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2057400" y="1671935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)={Image1, Image2, Image4}</a:t>
            </a:r>
            <a:endParaRPr lang="en-US" sz="2400" dirty="0"/>
          </a:p>
        </p:txBody>
      </p:sp>
      <p:grpSp>
        <p:nvGrpSpPr>
          <p:cNvPr id="3" name="Group 27"/>
          <p:cNvGrpSpPr/>
          <p:nvPr/>
        </p:nvGrpSpPr>
        <p:grpSpPr>
          <a:xfrm>
            <a:off x="533400" y="2362200"/>
            <a:ext cx="8229600" cy="3962400"/>
            <a:chOff x="533400" y="2362200"/>
            <a:chExt cx="8229600" cy="3962400"/>
          </a:xfrm>
        </p:grpSpPr>
        <p:sp>
          <p:nvSpPr>
            <p:cNvPr id="76" name="TextBox 75"/>
            <p:cNvSpPr txBox="1"/>
            <p:nvPr/>
          </p:nvSpPr>
          <p:spPr>
            <a:xfrm>
              <a:off x="64383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Image2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557" y="257486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425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Image4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38357" y="5776452"/>
              <a:ext cx="8768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Image3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9812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5472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4770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981200" y="5747657"/>
              <a:ext cx="798286" cy="424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88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6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43800" y="23622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887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51054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47"/>
          <p:cNvGrpSpPr/>
          <p:nvPr/>
        </p:nvGrpSpPr>
        <p:grpSpPr>
          <a:xfrm>
            <a:off x="762000" y="2667000"/>
            <a:ext cx="7543800" cy="3200400"/>
            <a:chOff x="762000" y="2667000"/>
            <a:chExt cx="7543800" cy="3200400"/>
          </a:xfrm>
        </p:grpSpPr>
        <p:sp>
          <p:nvSpPr>
            <p:cNvPr id="30" name="Rectangle 29"/>
            <p:cNvSpPr/>
            <p:nvPr/>
          </p:nvSpPr>
          <p:spPr>
            <a:xfrm>
              <a:off x="8382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772400" y="26670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620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848600" y="5410200"/>
              <a:ext cx="457200" cy="45720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7421364" y="4267200"/>
            <a:ext cx="1189236" cy="1067594"/>
            <a:chOff x="7421364" y="4267200"/>
            <a:chExt cx="1189236" cy="1067594"/>
          </a:xfrm>
        </p:grpSpPr>
        <p:sp>
          <p:nvSpPr>
            <p:cNvPr id="37" name="TextBox 36"/>
            <p:cNvSpPr txBox="1"/>
            <p:nvPr/>
          </p:nvSpPr>
          <p:spPr>
            <a:xfrm>
              <a:off x="7421364" y="4267200"/>
              <a:ext cx="1189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Specular</a:t>
              </a:r>
              <a:endParaRPr lang="en-US" dirty="0" smtClean="0"/>
            </a:p>
            <a:p>
              <a:r>
                <a:rPr lang="en-US" dirty="0" smtClean="0"/>
                <a:t>Highlights!</a:t>
              </a:r>
              <a:endParaRPr lang="en-US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7772400" y="5105400"/>
              <a:ext cx="457200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Tm="16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patch?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Patch consists of</a:t>
            </a:r>
          </a:p>
          <a:p>
            <a:pPr lvl="1"/>
            <a:r>
              <a:rPr lang="en-US" sz="2000" dirty="0" smtClean="0"/>
              <a:t>Position (</a:t>
            </a:r>
            <a:r>
              <a:rPr lang="en-US" sz="2000" i="1" dirty="0" smtClean="0"/>
              <a:t>x, y, 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Normal (</a:t>
            </a:r>
            <a:r>
              <a:rPr lang="en-US" sz="2000" i="1" dirty="0" err="1" smtClean="0"/>
              <a:t>nx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ny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nz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Extent (</a:t>
            </a:r>
            <a:r>
              <a:rPr lang="en-US" sz="2000" i="1" dirty="0" smtClean="0"/>
              <a:t>radius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Tangent plane approximation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17739" y="3886200"/>
            <a:ext cx="3278261" cy="2311400"/>
            <a:chOff x="2817739" y="3886200"/>
            <a:chExt cx="3278261" cy="2311400"/>
          </a:xfrm>
        </p:grpSpPr>
        <p:grpSp>
          <p:nvGrpSpPr>
            <p:cNvPr id="5" name="Group 14"/>
            <p:cNvGrpSpPr/>
            <p:nvPr/>
          </p:nvGrpSpPr>
          <p:grpSpPr>
            <a:xfrm>
              <a:off x="2817739" y="4717095"/>
              <a:ext cx="3278261" cy="1480505"/>
              <a:chOff x="3352800" y="4749800"/>
              <a:chExt cx="2362200" cy="106680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352800" y="4749800"/>
                <a:ext cx="2362200" cy="106680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463811" y="5304134"/>
                <a:ext cx="7834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00B050"/>
                    </a:solidFill>
                  </a:rPr>
                  <a:t>Extent</a:t>
                </a:r>
                <a:endParaRPr lang="en-US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6" name="Group 13"/>
            <p:cNvGrpSpPr/>
            <p:nvPr/>
          </p:nvGrpSpPr>
          <p:grpSpPr>
            <a:xfrm>
              <a:off x="4299857" y="5112103"/>
              <a:ext cx="1588770" cy="512559"/>
              <a:chOff x="4408715" y="5029200"/>
              <a:chExt cx="1144812" cy="36933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616860" y="5029200"/>
                <a:ext cx="9366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00B0F0"/>
                    </a:solidFill>
                  </a:rPr>
                  <a:t>Position</a:t>
                </a:r>
                <a:endParaRPr 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408715" y="5149645"/>
                <a:ext cx="239485" cy="108154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12"/>
            <p:cNvGrpSpPr/>
            <p:nvPr/>
          </p:nvGrpSpPr>
          <p:grpSpPr>
            <a:xfrm>
              <a:off x="4363708" y="3886200"/>
              <a:ext cx="1510719" cy="1480505"/>
              <a:chOff x="4466771" y="4151086"/>
              <a:chExt cx="1088571" cy="1066800"/>
            </a:xfrm>
          </p:grpSpPr>
          <p:sp>
            <p:nvSpPr>
              <p:cNvPr id="7" name="Right Arrow 6"/>
              <p:cNvSpPr/>
              <p:nvPr/>
            </p:nvSpPr>
            <p:spPr>
              <a:xfrm rot="16200000">
                <a:off x="4009571" y="4608286"/>
                <a:ext cx="1066800" cy="152400"/>
              </a:xfrm>
              <a:prstGeom prst="rightArrow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671766" y="4315807"/>
                <a:ext cx="8835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Normal</a:t>
                </a:r>
                <a:endParaRPr lang="en-US" dirty="0"/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5867400" y="1383268"/>
            <a:ext cx="2083118" cy="2426732"/>
            <a:chOff x="5867400" y="1383268"/>
            <a:chExt cx="2083118" cy="2426732"/>
          </a:xfrm>
        </p:grpSpPr>
        <p:pic>
          <p:nvPicPr>
            <p:cNvPr id="301062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1383268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6553200" y="3440668"/>
              <a:ext cx="7088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Mesh</a:t>
              </a:r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67400" y="4038600"/>
            <a:ext cx="2083118" cy="2426732"/>
            <a:chOff x="5867400" y="4038600"/>
            <a:chExt cx="2083118" cy="2426732"/>
          </a:xfrm>
        </p:grpSpPr>
        <p:sp>
          <p:nvSpPr>
            <p:cNvPr id="23" name="TextBox 22"/>
            <p:cNvSpPr txBox="1"/>
            <p:nvPr/>
          </p:nvSpPr>
          <p:spPr>
            <a:xfrm>
              <a:off x="6553200" y="6096000"/>
              <a:ext cx="700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Patch</a:t>
              </a:r>
              <a:endParaRPr lang="en-US" dirty="0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5867400" y="4038600"/>
              <a:ext cx="2083118" cy="2068830"/>
              <a:chOff x="5867400" y="4038600"/>
              <a:chExt cx="2083118" cy="2068830"/>
            </a:xfrm>
          </p:grpSpPr>
          <p:pic>
            <p:nvPicPr>
              <p:cNvPr id="301063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867400" y="4038600"/>
                <a:ext cx="2083118" cy="2068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Oval 24"/>
              <p:cNvSpPr/>
              <p:nvPr/>
            </p:nvSpPr>
            <p:spPr>
              <a:xfrm rot="19393127">
                <a:off x="6988981" y="5330107"/>
                <a:ext cx="742657" cy="678735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 rot="17747140">
                <a:off x="6213886" y="5437460"/>
                <a:ext cx="742657" cy="54760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 rot="17671446">
                <a:off x="5857922" y="5078599"/>
                <a:ext cx="683812" cy="35212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 rot="19037934">
                <a:off x="6537679" y="4756707"/>
                <a:ext cx="640508" cy="438203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 rot="19302193">
                <a:off x="6271182" y="4501667"/>
                <a:ext cx="567755" cy="27065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 rot="19658047">
                <a:off x="7269871" y="4687142"/>
                <a:ext cx="641388" cy="52140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 rot="20405428">
                <a:off x="6805884" y="4188069"/>
                <a:ext cx="469603" cy="223868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391400" y="4114800"/>
                <a:ext cx="416232" cy="209331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 rot="20405428">
                <a:off x="7061666" y="4393857"/>
                <a:ext cx="464670" cy="304987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ransition advTm="488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-0.24566 -0.0018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Preliminaries</a:t>
            </a:r>
          </a:p>
          <a:p>
            <a:pPr marL="514350" indent="-514350"/>
            <a:r>
              <a:rPr lang="en-US" dirty="0" smtClean="0">
                <a:solidFill>
                  <a:srgbClr val="92D050"/>
                </a:solidFill>
              </a:rPr>
              <a:t>Algorithm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</p:cSld>
  <p:clrMapOvr>
    <a:masterClrMapping/>
  </p:clrMapOvr>
  <p:transition advTm="26391">
    <p:cut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#1. Feature detection</a:t>
            </a:r>
          </a:p>
          <a:p>
            <a:pPr marL="514350" indent="-514350">
              <a:buNone/>
            </a:pPr>
            <a:r>
              <a:rPr lang="en-US" dirty="0" smtClean="0"/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/>
              <a:t>#3. Patch expansion and filtering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</p:cSld>
  <p:clrMapOvr>
    <a:masterClrMapping/>
  </p:clrMapOvr>
  <p:transition advTm="13453">
    <p:cu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#3. Patch expansion and filtering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7432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7891">
    <p:cu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6921" y="3281137"/>
            <a:ext cx="2077024" cy="31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9671" y="3281137"/>
            <a:ext cx="2074273" cy="311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209700"/>
            <a:ext cx="2532320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Extract local maxima of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Harris corner detector (corners)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Difference of Gaussian (blobs)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0505" y="3281138"/>
            <a:ext cx="2071522" cy="311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47753" y="3281138"/>
            <a:ext cx="2074273" cy="311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0296" y="3236687"/>
            <a:ext cx="2665744" cy="315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42485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#3. Patch expansion and filtering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4958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4344">
    <p:cut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</p:spTree>
    <p:custDataLst>
      <p:tags r:id="rId1"/>
    </p:custDataLst>
  </p:cSld>
  <p:clrMapOvr>
    <a:masterClrMapping/>
  </p:clrMapOvr>
  <p:transition advTm="68718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9" grpId="0" animBg="1"/>
      <p:bldP spid="92" grpId="0"/>
      <p:bldP spid="9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parallel to </a:t>
            </a:r>
            <a:r>
              <a:rPr lang="en-US" sz="2400" i="1" dirty="0" smtClean="0">
                <a:solidFill>
                  <a:srgbClr val="FFC000"/>
                </a:solidFill>
              </a:rPr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>
                <a:solidFill>
                  <a:srgbClr val="FFC000"/>
                </a:solidFill>
              </a:rPr>
              <a:t>Image1</a:t>
            </a:r>
            <a:r>
              <a:rPr lang="en-US" sz="2400" dirty="0" smtClean="0">
                <a:solidFill>
                  <a:srgbClr val="FFC000"/>
                </a:solidFill>
              </a:rPr>
              <a:t>, </a:t>
            </a:r>
            <a:r>
              <a:rPr lang="en-US" sz="2400" i="1" dirty="0" smtClean="0">
                <a:solidFill>
                  <a:srgbClr val="FFC000"/>
                </a:solidFill>
              </a:rPr>
              <a:t>Image2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</p:spTree>
  </p:cSld>
  <p:clrMapOvr>
    <a:masterClrMapping/>
  </p:clrMapOvr>
  <p:transition advTm="20719">
    <p:cut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908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72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83783" y="3326564"/>
            <a:ext cx="3407817" cy="461665"/>
            <a:chOff x="5583783" y="3326564"/>
            <a:chExt cx="3407817" cy="461665"/>
          </a:xfrm>
        </p:grpSpPr>
        <p:graphicFrame>
          <p:nvGraphicFramePr>
            <p:cNvPr id="227330" name="Object 2"/>
            <p:cNvGraphicFramePr>
              <a:graphicFrameLocks noChangeAspect="1"/>
            </p:cNvGraphicFramePr>
            <p:nvPr/>
          </p:nvGraphicFramePr>
          <p:xfrm>
            <a:off x="5942012" y="3397691"/>
            <a:ext cx="3049588" cy="362952"/>
          </p:xfrm>
          <a:graphic>
            <a:graphicData uri="http://schemas.openxmlformats.org/presentationml/2006/ole">
              <p:oleObj spid="_x0000_s227330" name="Equation" r:id="rId5" imgW="1714320" imgH="203040" progId="Equation.3">
                <p:embed/>
              </p:oleObj>
            </a:graphicData>
          </a:graphic>
        </p:graphicFrame>
        <p:sp>
          <p:nvSpPr>
            <p:cNvPr id="76" name="TextBox 75"/>
            <p:cNvSpPr txBox="1"/>
            <p:nvPr/>
          </p:nvSpPr>
          <p:spPr>
            <a:xfrm>
              <a:off x="5583783" y="332656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If</a:t>
              </a:r>
              <a:endParaRPr lang="en-US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</a:t>
            </a:r>
            <a:r>
              <a:rPr lang="en-US" sz="2400" i="1" dirty="0" smtClean="0">
                <a:solidFill>
                  <a:srgbClr val="FFC000"/>
                </a:solidFill>
              </a:rPr>
              <a:t>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84" name="TextBox 83"/>
          <p:cNvSpPr txBox="1"/>
          <p:nvPr/>
        </p:nvSpPr>
        <p:spPr>
          <a:xfrm>
            <a:off x="5562600" y="3048000"/>
            <a:ext cx="2110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Add visible images</a:t>
            </a:r>
            <a:endParaRPr lang="en-US" sz="2000" dirty="0"/>
          </a:p>
        </p:txBody>
      </p:sp>
    </p:spTree>
    <p:custDataLst>
      <p:tags r:id="rId2"/>
    </p:custDataLst>
  </p:cSld>
  <p:clrMapOvr>
    <a:masterClrMapping/>
  </p:clrMapOvr>
  <p:transition advTm="5664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81" grpId="0"/>
      <p:bldP spid="8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triangulation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parallel to </a:t>
            </a:r>
            <a:r>
              <a:rPr lang="en-US" sz="2400" i="1" dirty="0" smtClean="0"/>
              <a:t>Image1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90"/>
          <p:cNvGrpSpPr/>
          <p:nvPr/>
        </p:nvGrpSpPr>
        <p:grpSpPr>
          <a:xfrm>
            <a:off x="1378857" y="2804815"/>
            <a:ext cx="2895602" cy="2083710"/>
            <a:chOff x="1378857" y="2952750"/>
            <a:chExt cx="2895602" cy="2083710"/>
          </a:xfrm>
        </p:grpSpPr>
        <p:pic>
          <p:nvPicPr>
            <p:cNvPr id="2109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200000">
              <a:off x="3016477" y="295275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Straight Arrow Connector 81"/>
            <p:cNvCxnSpPr/>
            <p:nvPr/>
          </p:nvCxnSpPr>
          <p:spPr>
            <a:xfrm rot="5400000" flipH="1" flipV="1">
              <a:off x="1257299" y="324575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rot="16200000" flipV="1">
              <a:off x="3009901" y="3467099"/>
              <a:ext cx="1607458" cy="921659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4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1375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668837" y="2438400"/>
          <a:ext cx="3789363" cy="711200"/>
        </p:xfrm>
        <a:graphic>
          <a:graphicData uri="http://schemas.openxmlformats.org/presentationml/2006/ole">
            <p:oleObj spid="_x0000_s229378" name="Equation" r:id="rId3" imgW="1765080" imgH="330120" progId="Equation.3">
              <p:embed/>
            </p:oleObj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00000">
            <a:off x="3016477" y="2804815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" name="Straight Arrow Connector 8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4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33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0309 0.05602 L 0.01042 -0.0169 " pathEditMode="relative" ptsTypes="AAA">
                                      <p:cBhvr>
                                        <p:cTn id="6" dur="30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8719">
    <p:cut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668837" y="2438400"/>
          <a:ext cx="3789363" cy="711200"/>
        </p:xfrm>
        <a:graphic>
          <a:graphicData uri="http://schemas.openxmlformats.org/presentationml/2006/ole">
            <p:oleObj spid="_x0000_s230402" name="Equation" r:id="rId3" imgW="1765080" imgH="330120" progId="Equation.3">
              <p:embed/>
            </p:oleObj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2590800" y="12954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  <a:endParaRPr lang="en-US" sz="2400" i="1" dirty="0" smtClean="0">
              <a:solidFill>
                <a:srgbClr val="FFC000"/>
              </a:solidFill>
            </a:endParaRP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): {</a:t>
            </a:r>
            <a:r>
              <a:rPr lang="en-US" sz="2400" i="1" dirty="0" smtClean="0"/>
              <a:t>Image1</a:t>
            </a:r>
            <a:r>
              <a:rPr lang="en-US" sz="2400" dirty="0" smtClean="0"/>
              <a:t>, </a:t>
            </a:r>
            <a:r>
              <a:rPr lang="en-US" sz="2400" i="1" dirty="0" smtClean="0"/>
              <a:t>Image2, Image3</a:t>
            </a:r>
            <a:r>
              <a:rPr lang="en-US" sz="2400" dirty="0" smtClean="0"/>
              <a:t>}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3124200" y="4347865"/>
            <a:ext cx="2895600" cy="914400"/>
            <a:chOff x="3124200" y="4495800"/>
            <a:chExt cx="2895600" cy="914400"/>
          </a:xfrm>
          <a:scene3d>
            <a:camera prst="perspectiveBelow"/>
            <a:lightRig rig="threePt" dir="t"/>
          </a:scene3d>
        </p:grpSpPr>
        <p:sp>
          <p:nvSpPr>
            <p:cNvPr id="78" name="TextBox 77"/>
            <p:cNvSpPr txBox="1"/>
            <p:nvPr/>
          </p:nvSpPr>
          <p:spPr>
            <a:xfrm>
              <a:off x="4419600" y="5040868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124200" y="4495800"/>
              <a:ext cx="2895600" cy="609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" name="Straight Arrow Connector 8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grpSp>
        <p:nvGrpSpPr>
          <p:cNvPr id="13" name="Group 71"/>
          <p:cNvGrpSpPr/>
          <p:nvPr/>
        </p:nvGrpSpPr>
        <p:grpSpPr>
          <a:xfrm>
            <a:off x="3425371" y="2968171"/>
            <a:ext cx="4575629" cy="1596209"/>
            <a:chOff x="3425371" y="2968171"/>
            <a:chExt cx="4575629" cy="1596209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3425371" y="2968171"/>
              <a:ext cx="4318000" cy="148045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56220" y="4419600"/>
              <a:ext cx="144780" cy="144780"/>
            </a:xfrm>
            <a:prstGeom prst="ellipse">
              <a:avLst/>
            </a:prstGeom>
            <a:scene3d>
              <a:camera prst="perspectiveContrastingRightFacing">
                <a:rot lat="623785" lon="18963666" rev="21384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advTm="9047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" name="Straight Arrow Connector 71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1295400" y="4805065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4191000" y="4500265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3425371" y="2968171"/>
            <a:ext cx="4318000" cy="148045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7856220" y="44196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828800" y="1828800"/>
            <a:ext cx="3664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Verification</a:t>
            </a:r>
          </a:p>
          <a:p>
            <a:r>
              <a:rPr lang="en-US" sz="2000" dirty="0" smtClean="0"/>
              <a:t>(update </a:t>
            </a:r>
            <a:r>
              <a:rPr lang="en-US" sz="2000" i="1" dirty="0" smtClean="0"/>
              <a:t>V</a:t>
            </a:r>
            <a:r>
              <a:rPr lang="en-US" sz="2000" dirty="0" smtClean="0"/>
              <a:t>(</a:t>
            </a:r>
            <a:r>
              <a:rPr lang="en-US" sz="2000" i="1" dirty="0" smtClean="0"/>
              <a:t>p</a:t>
            </a:r>
            <a:r>
              <a:rPr lang="en-US" sz="2000" dirty="0" smtClean="0"/>
              <a:t>) and check |</a:t>
            </a:r>
            <a:r>
              <a:rPr lang="en-US" sz="2000" i="1" dirty="0" smtClean="0"/>
              <a:t>V</a:t>
            </a:r>
            <a:r>
              <a:rPr lang="en-US" sz="2000" dirty="0" smtClean="0"/>
              <a:t>(</a:t>
            </a:r>
            <a:r>
              <a:rPr lang="en-US" sz="2000" i="1" dirty="0" smtClean="0"/>
              <a:t>p</a:t>
            </a:r>
            <a:r>
              <a:rPr lang="en-US" sz="2000" dirty="0" smtClean="0"/>
              <a:t>)|≥3)</a:t>
            </a:r>
            <a:endParaRPr lang="en-US" sz="2000" dirty="0"/>
          </a:p>
        </p:txBody>
      </p:sp>
    </p:spTree>
  </p:cSld>
  <p:clrMapOvr>
    <a:masterClrMapping/>
  </p:clrMapOvr>
  <p:transition advTm="14219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25" name="Rectangle 124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Straight Connector 125"/>
            <p:cNvCxnSpPr>
              <a:endCxn id="125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14" name="Rectangle 11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5" name="Straight Connector 114"/>
            <p:cNvCxnSpPr>
              <a:endCxn id="11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103" name="Rectangle 10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103"/>
            <p:cNvCxnSpPr>
              <a:endCxn id="10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5276" y="4300538"/>
            <a:ext cx="464343" cy="44529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6812" y="4677251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72401" y="4223656"/>
            <a:ext cx="391886" cy="4340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/>
          <p:cNvCxnSpPr/>
          <p:nvPr/>
        </p:nvCxnSpPr>
        <p:spPr>
          <a:xfrm rot="5400000" flipH="1" flipV="1">
            <a:off x="752957" y="4200525"/>
            <a:ext cx="1085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rot="5400000" flipH="1" flipV="1">
            <a:off x="1257299" y="3097824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 rot="16200000" flipV="1">
            <a:off x="3009901" y="3319164"/>
            <a:ext cx="1607458" cy="92165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/>
          <p:cNvCxnSpPr/>
          <p:nvPr/>
        </p:nvCxnSpPr>
        <p:spPr>
          <a:xfrm>
            <a:off x="3425371" y="2968171"/>
            <a:ext cx="4318000" cy="148045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429000" y="2590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endParaRPr lang="en-US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19328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25" name="Rectangle 124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Straight Connector 125"/>
            <p:cNvCxnSpPr>
              <a:endCxn id="125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14" name="Rectangle 11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5" name="Straight Connector 114"/>
            <p:cNvCxnSpPr>
              <a:endCxn id="11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103" name="Rectangle 10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103"/>
            <p:cNvCxnSpPr>
              <a:endCxn id="10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5276" y="4300538"/>
            <a:ext cx="464343" cy="44529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6812" y="4677251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72401" y="4223656"/>
            <a:ext cx="391886" cy="4340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2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98"/>
          <p:cNvGrpSpPr/>
          <p:nvPr/>
        </p:nvGrpSpPr>
        <p:grpSpPr>
          <a:xfrm>
            <a:off x="5181597" y="2743200"/>
            <a:ext cx="2012726" cy="2659380"/>
            <a:chOff x="5181597" y="2743200"/>
            <a:chExt cx="2012726" cy="2659380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81800" y="2743200"/>
              <a:ext cx="412523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8" name="Straight Arrow Connector 87"/>
            <p:cNvCxnSpPr/>
            <p:nvPr/>
          </p:nvCxnSpPr>
          <p:spPr>
            <a:xfrm rot="5400000" flipH="1" flipV="1">
              <a:off x="5060039" y="3162299"/>
              <a:ext cx="1912259" cy="166914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>
              <a:stCxn id="80" idx="4"/>
            </p:cNvCxnSpPr>
            <p:nvPr/>
          </p:nvCxnSpPr>
          <p:spPr>
            <a:xfrm rot="5400000" flipH="1" flipV="1">
              <a:off x="5793106" y="4185284"/>
              <a:ext cx="2278380" cy="156212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00"/>
          <p:cNvGrpSpPr/>
          <p:nvPr/>
        </p:nvGrpSpPr>
        <p:grpSpPr>
          <a:xfrm>
            <a:off x="2209800" y="2971800"/>
            <a:ext cx="4495800" cy="2514600"/>
            <a:chOff x="2209800" y="2971800"/>
            <a:chExt cx="4495800" cy="2514600"/>
          </a:xfrm>
        </p:grpSpPr>
        <p:sp>
          <p:nvSpPr>
            <p:cNvPr id="81" name="Oval 80"/>
            <p:cNvSpPr/>
            <p:nvPr/>
          </p:nvSpPr>
          <p:spPr>
            <a:xfrm>
              <a:off x="2209800" y="5334000"/>
              <a:ext cx="152400" cy="152400"/>
            </a:xfrm>
            <a:prstGeom prst="ellipse">
              <a:avLst/>
            </a:prstGeom>
            <a:scene3d>
              <a:camera prst="perspectiveContrastingLeftFacing">
                <a:rot lat="623785" lon="2636332" rev="216000"/>
              </a:camera>
              <a:lightRig rig="threePt" dir="t"/>
            </a:scene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 rot="10800000" flipV="1">
              <a:off x="2362202" y="2971800"/>
              <a:ext cx="4343398" cy="2362200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rot="5400000" flipH="1" flipV="1">
            <a:off x="752957" y="4200525"/>
            <a:ext cx="1085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36" name="TextBox 135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1073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08" name="Rectangle 107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/>
            <p:cNvCxnSpPr>
              <a:endCxn id="108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94" name="Rectangle 9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>
              <a:endCxn id="9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72" name="Rectangle 7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>
              <a:endCxn id="7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2895" y="4300537"/>
            <a:ext cx="461961" cy="447675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76337" y="4674396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2875" y="4220539"/>
            <a:ext cx="409575" cy="42289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2209800" y="5334000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743200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84" name="TextBox 83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Arrow Connector 87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80" idx="4"/>
          </p:cNvCxnSpPr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4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1.11111E-6 L -0.01911 0.03171 L 0.01666 -0.02639 " pathEditMode="relative" ptsTypes="AAA">
                                      <p:cBhvr>
                                        <p:cTn id="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08" name="Rectangle 107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/>
            <p:cNvCxnSpPr>
              <a:endCxn id="108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94" name="Rectangle 9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/>
            <p:cNvCxnSpPr>
              <a:endCxn id="9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72" name="Rectangle 7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>
              <a:endCxn id="7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02895" y="4286250"/>
            <a:ext cx="459580" cy="473869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4431" y="4679158"/>
            <a:ext cx="430530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7638" y="4212434"/>
            <a:ext cx="400050" cy="426242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2209800" y="5334000"/>
            <a:ext cx="144780" cy="144780"/>
          </a:xfrm>
          <a:prstGeom prst="ellipse">
            <a:avLst/>
          </a:prstGeom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79108">
            <a:off x="6923316" y="2558143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/>
          <p:cNvGrpSpPr/>
          <p:nvPr/>
        </p:nvGrpSpPr>
        <p:grpSpPr>
          <a:xfrm>
            <a:off x="6096000" y="4876800"/>
            <a:ext cx="2750820" cy="712815"/>
            <a:chOff x="3200400" y="4800600"/>
            <a:chExt cx="2895600" cy="750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84" name="TextBox 83"/>
            <p:cNvSpPr txBox="1"/>
            <p:nvPr/>
          </p:nvSpPr>
          <p:spPr>
            <a:xfrm>
              <a:off x="4419600" y="5181600"/>
              <a:ext cx="135485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0000"/>
                  </a:solidFill>
                </a:rPr>
                <a:t>Epipolar</a:t>
              </a:r>
              <a:r>
                <a:rPr lang="en-US" dirty="0" smtClean="0">
                  <a:solidFill>
                    <a:srgbClr val="FF0000"/>
                  </a:solidFill>
                </a:rPr>
                <a:t> line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V="1">
              <a:off x="3200400" y="4800600"/>
              <a:ext cx="2895600" cy="533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Arrow Connector 87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80" idx="4"/>
          </p:cNvCxnSpPr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781800" y="5257800"/>
            <a:ext cx="144780" cy="144780"/>
          </a:xfrm>
          <a:prstGeom prst="ellipse">
            <a:avLst/>
          </a:prstGeom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218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55"/>
          <p:cNvGrpSpPr/>
          <p:nvPr/>
        </p:nvGrpSpPr>
        <p:grpSpPr>
          <a:xfrm>
            <a:off x="61722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113" name="Rectangle 112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Connector 113"/>
            <p:cNvCxnSpPr>
              <a:endCxn id="113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44"/>
          <p:cNvGrpSpPr/>
          <p:nvPr/>
        </p:nvGrpSpPr>
        <p:grpSpPr>
          <a:xfrm>
            <a:off x="3200400" y="3810000"/>
            <a:ext cx="2743200" cy="22860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Below"/>
            <a:lightRig rig="threePt" dir="t"/>
          </a:scene3d>
        </p:grpSpPr>
        <p:sp>
          <p:nvSpPr>
            <p:cNvPr id="102" name="Rectangle 10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/>
            <p:cNvCxnSpPr>
              <a:endCxn id="10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43"/>
          <p:cNvGrpSpPr/>
          <p:nvPr/>
        </p:nvGrpSpPr>
        <p:grpSpPr>
          <a:xfrm>
            <a:off x="228600" y="3810000"/>
            <a:ext cx="2606040" cy="2171702"/>
            <a:chOff x="152400" y="3962400"/>
            <a:chExt cx="2743200" cy="2286002"/>
          </a:xfrm>
          <a:solidFill>
            <a:schemeClr val="bg1">
              <a:lumMod val="85000"/>
            </a:schemeClr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82" name="Rectangle 81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3" name="Straight Connector 82"/>
            <p:cNvCxnSpPr>
              <a:endCxn id="82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feature matching</a:t>
            </a:r>
            <a:endParaRPr 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1981200" y="6183869"/>
            <a:ext cx="895743" cy="350865"/>
          </a:xfrm>
          <a:prstGeom prst="rect">
            <a:avLst/>
          </a:prstGeo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1</a:t>
            </a:r>
            <a:endParaRPr lang="en-US" i="1" dirty="0"/>
          </a:p>
        </p:txBody>
      </p:sp>
      <p:sp>
        <p:nvSpPr>
          <p:cNvPr id="96" name="TextBox 95"/>
          <p:cNvSpPr txBox="1"/>
          <p:nvPr/>
        </p:nvSpPr>
        <p:spPr>
          <a:xfrm>
            <a:off x="5090058" y="6096000"/>
            <a:ext cx="942887" cy="369332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2</a:t>
            </a:r>
            <a:endParaRPr lang="en-US" i="1" dirty="0"/>
          </a:p>
        </p:txBody>
      </p:sp>
      <p:sp>
        <p:nvSpPr>
          <p:cNvPr id="97" name="TextBox 96"/>
          <p:cNvSpPr txBox="1"/>
          <p:nvPr/>
        </p:nvSpPr>
        <p:spPr>
          <a:xfrm>
            <a:off x="7772400" y="5943601"/>
            <a:ext cx="895743" cy="350865"/>
          </a:xfrm>
          <a:prstGeom prst="rect">
            <a:avLst/>
          </a:prstGeo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i="1" dirty="0" smtClean="0"/>
              <a:t>Image 3</a:t>
            </a:r>
            <a:endParaRPr lang="en-US" i="1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4319" y="2665082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4114800" y="4281487"/>
            <a:ext cx="447675" cy="464344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64431" y="4674395"/>
            <a:ext cx="416242" cy="41624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767638" y="4215527"/>
            <a:ext cx="395287" cy="43267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62482" y="335280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Occupied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9108">
            <a:off x="6923316" y="2558143"/>
            <a:ext cx="41252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70"/>
          <p:cNvSpPr/>
          <p:nvPr/>
        </p:nvSpPr>
        <p:spPr>
          <a:xfrm>
            <a:off x="2148363" y="5205887"/>
            <a:ext cx="471466" cy="454684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5038726" y="4738689"/>
            <a:ext cx="445293" cy="438150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6731793" y="5169694"/>
            <a:ext cx="454819" cy="439568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ontent Placeholder 7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Repeat for all the image features</a:t>
            </a:r>
            <a:endParaRPr lang="en-US" dirty="0"/>
          </a:p>
        </p:txBody>
      </p:sp>
      <p:grpSp>
        <p:nvGrpSpPr>
          <p:cNvPr id="3" name="Group 43"/>
          <p:cNvGrpSpPr/>
          <p:nvPr/>
        </p:nvGrpSpPr>
        <p:grpSpPr>
          <a:xfrm>
            <a:off x="228600" y="3814465"/>
            <a:ext cx="2606040" cy="2171702"/>
            <a:chOff x="152400" y="3962400"/>
            <a:chExt cx="2743200" cy="2286002"/>
          </a:xfrm>
          <a:noFill/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endCxn id="4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/>
          <p:cNvCxnSpPr/>
          <p:nvPr/>
        </p:nvCxnSpPr>
        <p:spPr>
          <a:xfrm rot="5400000" flipH="1" flipV="1">
            <a:off x="724382" y="42291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4"/>
          <p:cNvGrpSpPr/>
          <p:nvPr/>
        </p:nvGrpSpPr>
        <p:grpSpPr>
          <a:xfrm>
            <a:off x="3200400" y="3814465"/>
            <a:ext cx="2743200" cy="2286002"/>
            <a:chOff x="152400" y="3962400"/>
            <a:chExt cx="2743200" cy="2286002"/>
          </a:xfrm>
          <a:noFill/>
          <a:scene3d>
            <a:camera prst="perspectiveBelow"/>
            <a:lightRig rig="threePt" dir="t"/>
          </a:scene3d>
        </p:grpSpPr>
        <p:sp>
          <p:nvSpPr>
            <p:cNvPr id="46" name="Rectangle 45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5"/>
          <p:cNvGrpSpPr/>
          <p:nvPr/>
        </p:nvGrpSpPr>
        <p:grpSpPr>
          <a:xfrm>
            <a:off x="6172200" y="3814465"/>
            <a:ext cx="2606040" cy="2171702"/>
            <a:chOff x="152400" y="3962400"/>
            <a:chExt cx="2743200" cy="2286002"/>
          </a:xfrm>
          <a:noFill/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sp>
          <p:nvSpPr>
            <p:cNvPr id="57" name="Rectangle 56"/>
            <p:cNvSpPr/>
            <p:nvPr/>
          </p:nvSpPr>
          <p:spPr>
            <a:xfrm>
              <a:off x="152400" y="3962400"/>
              <a:ext cx="2743200" cy="228600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>
              <a:endCxn id="57" idx="2"/>
            </p:cNvCxnSpPr>
            <p:nvPr/>
          </p:nvCxnSpPr>
          <p:spPr>
            <a:xfrm rot="16200000" flipH="1">
              <a:off x="380999" y="5105400"/>
              <a:ext cx="2286001" cy="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-76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-533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8382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295400" y="5105401"/>
              <a:ext cx="228600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52400" y="44196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52400" y="48768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400" y="53340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52400" y="5791202"/>
              <a:ext cx="274320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Straight Arrow Connector 122"/>
          <p:cNvCxnSpPr/>
          <p:nvPr/>
        </p:nvCxnSpPr>
        <p:spPr>
          <a:xfrm rot="5400000" flipH="1" flipV="1">
            <a:off x="5060039" y="3162299"/>
            <a:ext cx="1912259" cy="166914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5400000" flipH="1" flipV="1">
            <a:off x="5793106" y="4185284"/>
            <a:ext cx="2278380" cy="15621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rot="10800000" flipV="1">
            <a:off x="2362202" y="2971800"/>
            <a:ext cx="4343398" cy="23622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Tm="1471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Algorithm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#1. Feature detection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B0F0"/>
                </a:solidFill>
              </a:rPr>
              <a:t>#3. Patch expansion and filtering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324600" y="3429000"/>
            <a:ext cx="1752600" cy="2895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39078">
    <p:cut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197046" y="3352800"/>
            <a:ext cx="15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Occupied pixel</a:t>
            </a:r>
            <a:endParaRPr lang="en-US" dirty="0"/>
          </a:p>
        </p:txBody>
      </p:sp>
      <p:grpSp>
        <p:nvGrpSpPr>
          <p:cNvPr id="48" name="Group 100"/>
          <p:cNvGrpSpPr/>
          <p:nvPr/>
        </p:nvGrpSpPr>
        <p:grpSpPr>
          <a:xfrm>
            <a:off x="5486400" y="1905000"/>
            <a:ext cx="381000" cy="269309"/>
            <a:chOff x="2329543" y="2815771"/>
            <a:chExt cx="381000" cy="269309"/>
          </a:xfrm>
        </p:grpSpPr>
        <p:cxnSp>
          <p:nvCxnSpPr>
            <p:cNvPr id="95" name="Straight Connector 9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101"/>
          <p:cNvGrpSpPr/>
          <p:nvPr/>
        </p:nvGrpSpPr>
        <p:grpSpPr>
          <a:xfrm rot="361052">
            <a:off x="4953000" y="1905000"/>
            <a:ext cx="381000" cy="269309"/>
            <a:chOff x="2329543" y="2815771"/>
            <a:chExt cx="381000" cy="269309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104"/>
          <p:cNvGrpSpPr/>
          <p:nvPr/>
        </p:nvGrpSpPr>
        <p:grpSpPr>
          <a:xfrm rot="21227348">
            <a:off x="5943600" y="1905000"/>
            <a:ext cx="381000" cy="269309"/>
            <a:chOff x="2329543" y="2815771"/>
            <a:chExt cx="381000" cy="269309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107"/>
          <p:cNvGrpSpPr/>
          <p:nvPr/>
        </p:nvGrpSpPr>
        <p:grpSpPr>
          <a:xfrm rot="748417">
            <a:off x="6376212" y="1902523"/>
            <a:ext cx="381000" cy="269309"/>
            <a:chOff x="2329543" y="2815771"/>
            <a:chExt cx="381000" cy="269309"/>
          </a:xfrm>
        </p:grpSpPr>
        <p:cxnSp>
          <p:nvCxnSpPr>
            <p:cNvPr id="109" name="Straight Connector 108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110"/>
          <p:cNvGrpSpPr/>
          <p:nvPr/>
        </p:nvGrpSpPr>
        <p:grpSpPr>
          <a:xfrm rot="20674765">
            <a:off x="4515056" y="1857815"/>
            <a:ext cx="381000" cy="269309"/>
            <a:chOff x="2329543" y="2815771"/>
            <a:chExt cx="381000" cy="269309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113"/>
          <p:cNvGrpSpPr/>
          <p:nvPr/>
        </p:nvGrpSpPr>
        <p:grpSpPr>
          <a:xfrm rot="314765">
            <a:off x="4038600" y="1847148"/>
            <a:ext cx="381000" cy="269309"/>
            <a:chOff x="2329543" y="2815771"/>
            <a:chExt cx="381000" cy="269309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Group 181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28599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grpSp>
          <p:nvGrpSpPr>
            <p:cNvPr id="171" name="Group 170"/>
            <p:cNvGrpSpPr/>
            <p:nvPr/>
          </p:nvGrpSpPr>
          <p:grpSpPr>
            <a:xfrm>
              <a:off x="228600" y="3810000"/>
              <a:ext cx="2743200" cy="2290467"/>
              <a:chOff x="228600" y="3810000"/>
              <a:chExt cx="2743200" cy="2290467"/>
            </a:xfrm>
          </p:grpSpPr>
          <p:grpSp>
            <p:nvGrpSpPr>
              <p:cNvPr id="15" name="Group 43"/>
              <p:cNvGrpSpPr/>
              <p:nvPr/>
            </p:nvGrpSpPr>
            <p:grpSpPr>
              <a:xfrm>
                <a:off x="228600" y="3810000"/>
                <a:ext cx="2743200" cy="2286002"/>
                <a:chOff x="152400" y="3962400"/>
                <a:chExt cx="2743200" cy="228600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0" name="Straight Connector 49"/>
                <p:cNvCxnSpPr>
                  <a:endCxn id="49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Rectangle 41"/>
              <p:cNvSpPr/>
              <p:nvPr/>
            </p:nvSpPr>
            <p:spPr>
              <a:xfrm>
                <a:off x="228600" y="3810000"/>
                <a:ext cx="1371600" cy="22860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1619251" y="3829050"/>
                <a:ext cx="438149" cy="4381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1592180" y="4743450"/>
                <a:ext cx="438149" cy="13525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oup 43"/>
              <p:cNvGrpSpPr/>
              <p:nvPr/>
            </p:nvGrpSpPr>
            <p:grpSpPr>
              <a:xfrm>
                <a:off x="228600" y="3814465"/>
                <a:ext cx="2743200" cy="2286002"/>
                <a:chOff x="152400" y="3962400"/>
                <a:chExt cx="2743200" cy="2286002"/>
              </a:xfrm>
              <a:noFill/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" name="Straight Connector 5"/>
                <p:cNvCxnSpPr>
                  <a:endCxn id="5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7" name="Oval 116"/>
              <p:cNvSpPr/>
              <p:nvPr/>
            </p:nvSpPr>
            <p:spPr>
              <a:xfrm>
                <a:off x="342900" y="53340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676400" y="48768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533400" y="48006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81000" y="38862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457200" y="43434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1752600" y="53340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57200" y="57150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1295400" y="49530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1752600" y="40386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914400" y="40386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1676400" y="57150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1371600" y="38862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914400" y="58674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876300" y="53721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1371600" y="44577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800100" y="49149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838200" y="45339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1295400" y="53721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1371600" y="58293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1866900" y="49911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6" name="Group 17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910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1" name="Straight Arrow Connector 190"/>
          <p:cNvCxnSpPr/>
          <p:nvPr/>
        </p:nvCxnSpPr>
        <p:spPr>
          <a:xfrm rot="5400000">
            <a:off x="820140" y="3821906"/>
            <a:ext cx="2794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191"/>
          <p:cNvGrpSpPr/>
          <p:nvPr/>
        </p:nvGrpSpPr>
        <p:grpSpPr>
          <a:xfrm rot="21056088">
            <a:off x="2800563" y="1905000"/>
            <a:ext cx="381000" cy="269309"/>
            <a:chOff x="2329543" y="2815771"/>
            <a:chExt cx="381000" cy="269309"/>
          </a:xfrm>
        </p:grpSpPr>
        <p:cxnSp>
          <p:nvCxnSpPr>
            <p:cNvPr id="193" name="Straight Connector 19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Arrow Connector 19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194"/>
          <p:cNvGrpSpPr/>
          <p:nvPr/>
        </p:nvGrpSpPr>
        <p:grpSpPr>
          <a:xfrm rot="361052">
            <a:off x="2299067" y="1924229"/>
            <a:ext cx="381000" cy="269309"/>
            <a:chOff x="2329543" y="2815771"/>
            <a:chExt cx="381000" cy="269309"/>
          </a:xfrm>
        </p:grpSpPr>
        <p:cxnSp>
          <p:nvCxnSpPr>
            <p:cNvPr id="196" name="Straight Connector 19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Arrow Connector 19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197"/>
          <p:cNvGrpSpPr/>
          <p:nvPr/>
        </p:nvGrpSpPr>
        <p:grpSpPr>
          <a:xfrm rot="519281">
            <a:off x="3182306" y="1989558"/>
            <a:ext cx="381000" cy="269309"/>
            <a:chOff x="2329543" y="2815771"/>
            <a:chExt cx="381000" cy="269309"/>
          </a:xfrm>
        </p:grpSpPr>
        <p:cxnSp>
          <p:nvCxnSpPr>
            <p:cNvPr id="199" name="Straight Connector 198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200"/>
          <p:cNvGrpSpPr/>
          <p:nvPr/>
        </p:nvGrpSpPr>
        <p:grpSpPr>
          <a:xfrm>
            <a:off x="3657600" y="1902523"/>
            <a:ext cx="381000" cy="269309"/>
            <a:chOff x="2329543" y="2815771"/>
            <a:chExt cx="381000" cy="269309"/>
          </a:xfrm>
        </p:grpSpPr>
        <p:cxnSp>
          <p:nvCxnSpPr>
            <p:cNvPr id="202" name="Straight Connector 20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Arrow Connector 20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3" name="Freeform 182"/>
          <p:cNvSpPr/>
          <p:nvPr/>
        </p:nvSpPr>
        <p:spPr>
          <a:xfrm>
            <a:off x="588170" y="3795713"/>
            <a:ext cx="297656" cy="414339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>
            <a:off x="1478756" y="3826668"/>
            <a:ext cx="335757" cy="433387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954881" y="5045869"/>
            <a:ext cx="311944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14844">
    <p:cut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87" name="Group 186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grpSp>
          <p:nvGrpSpPr>
            <p:cNvPr id="186" name="Group 185"/>
            <p:cNvGrpSpPr/>
            <p:nvPr/>
          </p:nvGrpSpPr>
          <p:grpSpPr>
            <a:xfrm>
              <a:off x="3200400" y="3810000"/>
              <a:ext cx="2743200" cy="2290467"/>
              <a:chOff x="3200400" y="3810000"/>
              <a:chExt cx="2743200" cy="2290467"/>
            </a:xfrm>
          </p:grpSpPr>
          <p:grpSp>
            <p:nvGrpSpPr>
              <p:cNvPr id="4" name="Group 44"/>
              <p:cNvGrpSpPr/>
              <p:nvPr/>
            </p:nvGrpSpPr>
            <p:grpSpPr>
              <a:xfrm>
                <a:off x="3200400" y="3810000"/>
                <a:ext cx="2743200" cy="2286002"/>
                <a:chOff x="152400" y="3962400"/>
                <a:chExt cx="2743200" cy="228600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60" name="Rectangle 59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1" name="Straight Connector 60"/>
                <p:cNvCxnSpPr>
                  <a:endCxn id="60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Rectangle 40"/>
              <p:cNvSpPr/>
              <p:nvPr/>
            </p:nvSpPr>
            <p:spPr>
              <a:xfrm>
                <a:off x="3200400" y="3829050"/>
                <a:ext cx="1371600" cy="22669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591051" y="3829050"/>
                <a:ext cx="438149" cy="4381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4591051" y="5181600"/>
                <a:ext cx="438149" cy="914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0" name="Group 44"/>
              <p:cNvGrpSpPr/>
              <p:nvPr/>
            </p:nvGrpSpPr>
            <p:grpSpPr>
              <a:xfrm>
                <a:off x="3200400" y="3814465"/>
                <a:ext cx="2743200" cy="2286002"/>
                <a:chOff x="152400" y="3962400"/>
                <a:chExt cx="2743200" cy="2286002"/>
              </a:xfrm>
              <a:noFill/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152400" y="3962400"/>
                  <a:ext cx="2743200" cy="228600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" name="Straight Connector 16"/>
                <p:cNvCxnSpPr>
                  <a:endCxn id="16" idx="2"/>
                </p:cNvCxnSpPr>
                <p:nvPr/>
              </p:nvCxnSpPr>
              <p:spPr>
                <a:xfrm rot="16200000" flipH="1">
                  <a:off x="380999" y="5105400"/>
                  <a:ext cx="2286001" cy="1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rot="5400000">
                  <a:off x="-76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 rot="5400000">
                  <a:off x="-533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 rot="5400000">
                  <a:off x="8382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 rot="5400000">
                  <a:off x="1295400" y="5105401"/>
                  <a:ext cx="2286001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52400" y="44196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152400" y="48768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152400" y="53340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52400" y="5791202"/>
                  <a:ext cx="2743200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0" name="Oval 119"/>
              <p:cNvSpPr/>
              <p:nvPr/>
            </p:nvSpPr>
            <p:spPr>
              <a:xfrm>
                <a:off x="4191000" y="48768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3276600" y="54102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429000" y="48768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3429000" y="44958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343400" y="5410200"/>
                <a:ext cx="114300" cy="1143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3276600" y="57912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724400" y="38862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419600" y="50292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267200" y="40386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343400" y="58674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3810000" y="40386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724400" y="5943600"/>
                <a:ext cx="114300" cy="1143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3848100" y="57531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4648200" y="41148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4229100" y="43815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3962400" y="48768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3848100" y="4457700"/>
                <a:ext cx="114300" cy="11430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3810000" y="5295900"/>
                <a:ext cx="114300" cy="11430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4800600" y="52578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4648200" y="5486400"/>
                <a:ext cx="114300" cy="114300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3276600" y="4000500"/>
                <a:ext cx="114300" cy="1143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2" name="TextBox 181"/>
          <p:cNvSpPr txBox="1"/>
          <p:nvPr/>
        </p:nvSpPr>
        <p:spPr>
          <a:xfrm>
            <a:off x="2511375" y="1535668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90" name="Group 197"/>
          <p:cNvGrpSpPr/>
          <p:nvPr/>
        </p:nvGrpSpPr>
        <p:grpSpPr>
          <a:xfrm rot="519281">
            <a:off x="3904293" y="1627333"/>
            <a:ext cx="381000" cy="269309"/>
            <a:chOff x="2329543" y="2815771"/>
            <a:chExt cx="381000" cy="269309"/>
          </a:xfrm>
        </p:grpSpPr>
        <p:cxnSp>
          <p:nvCxnSpPr>
            <p:cNvPr id="192" name="Straight Connector 19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5" name="Straight Connector 204"/>
          <p:cNvCxnSpPr/>
          <p:nvPr/>
        </p:nvCxnSpPr>
        <p:spPr>
          <a:xfrm rot="10800000" flipV="1">
            <a:off x="1778000" y="1904999"/>
            <a:ext cx="2108200" cy="19122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rot="5400000">
            <a:off x="3617687" y="4136573"/>
            <a:ext cx="555172" cy="47169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/>
          <p:nvPr/>
        </p:nvCxnSpPr>
        <p:spPr>
          <a:xfrm rot="5400000">
            <a:off x="3077028" y="2823030"/>
            <a:ext cx="1857828" cy="15965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 rot="16200000" flipH="1">
            <a:off x="4158341" y="2090058"/>
            <a:ext cx="2543631" cy="217351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/>
          <p:nvPr/>
        </p:nvCxnSpPr>
        <p:spPr>
          <a:xfrm rot="16200000" flipH="1">
            <a:off x="6509659" y="4448633"/>
            <a:ext cx="130628" cy="116111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8" name="Freeform 157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1" name="Straight Arrow Connector 200"/>
          <p:cNvCxnSpPr/>
          <p:nvPr/>
        </p:nvCxnSpPr>
        <p:spPr>
          <a:xfrm rot="10800000" flipV="1">
            <a:off x="1095831" y="3846286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1" name="Freeform 210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68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169646"/>
            <a:ext cx="6705600" cy="42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9172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9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40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182"/>
            <p:cNvGrpSpPr/>
            <p:nvPr/>
          </p:nvGrpSpPr>
          <p:grpSpPr>
            <a:xfrm>
              <a:off x="240508" y="3829050"/>
              <a:ext cx="1354930" cy="1354931"/>
              <a:chOff x="240508" y="3829050"/>
              <a:chExt cx="1354930" cy="1354931"/>
            </a:xfrm>
          </p:grpSpPr>
          <p:sp>
            <p:nvSpPr>
              <p:cNvPr id="158" name="Rectangle 157"/>
              <p:cNvSpPr/>
              <p:nvPr/>
            </p:nvSpPr>
            <p:spPr>
              <a:xfrm>
                <a:off x="240508" y="4279105"/>
                <a:ext cx="438149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692944" y="3829050"/>
                <a:ext cx="447675" cy="43815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1147764" y="4276725"/>
                <a:ext cx="447674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688183" y="4736306"/>
                <a:ext cx="447674" cy="447675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8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2511375" y="1535668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84" name="Group 197"/>
          <p:cNvGrpSpPr/>
          <p:nvPr/>
        </p:nvGrpSpPr>
        <p:grpSpPr>
          <a:xfrm rot="519281">
            <a:off x="3904293" y="1627333"/>
            <a:ext cx="381000" cy="269309"/>
            <a:chOff x="2329543" y="2815771"/>
            <a:chExt cx="381000" cy="269309"/>
          </a:xfrm>
        </p:grpSpPr>
        <p:cxnSp>
          <p:nvCxnSpPr>
            <p:cNvPr id="198" name="Straight Connector 197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1" name="Straight Connector 200"/>
          <p:cNvCxnSpPr/>
          <p:nvPr/>
        </p:nvCxnSpPr>
        <p:spPr>
          <a:xfrm rot="10800000" flipV="1">
            <a:off x="1778000" y="1904999"/>
            <a:ext cx="2108200" cy="19122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 rot="5400000">
            <a:off x="3077028" y="2823030"/>
            <a:ext cx="1857828" cy="15965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4" name="TextBox 183"/>
          <p:cNvSpPr txBox="1"/>
          <p:nvPr/>
        </p:nvSpPr>
        <p:spPr>
          <a:xfrm>
            <a:off x="482428" y="2935069"/>
            <a:ext cx="21322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Look for neighboring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empty pixels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87" name="Group 189"/>
          <p:cNvGrpSpPr/>
          <p:nvPr/>
        </p:nvGrpSpPr>
        <p:grpSpPr>
          <a:xfrm>
            <a:off x="2590800" y="3098800"/>
            <a:ext cx="1632408" cy="369332"/>
            <a:chOff x="2590800" y="3098800"/>
            <a:chExt cx="1632408" cy="369332"/>
          </a:xfrm>
        </p:grpSpPr>
        <p:sp>
          <p:nvSpPr>
            <p:cNvPr id="185" name="TextBox 184"/>
            <p:cNvSpPr txBox="1"/>
            <p:nvPr/>
          </p:nvSpPr>
          <p:spPr>
            <a:xfrm>
              <a:off x="2895600" y="3098800"/>
              <a:ext cx="132760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All occupied</a:t>
              </a:r>
              <a:endParaRPr lang="en-US" dirty="0"/>
            </a:p>
          </p:txBody>
        </p:sp>
        <p:sp>
          <p:nvSpPr>
            <p:cNvPr id="186" name="Right Arrow 185"/>
            <p:cNvSpPr/>
            <p:nvPr/>
          </p:nvSpPr>
          <p:spPr>
            <a:xfrm>
              <a:off x="2590800" y="3200400"/>
              <a:ext cx="304800" cy="15240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grpSp>
          <p:nvGrpSpPr>
            <p:cNvPr id="82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76763" y="3829050"/>
              <a:ext cx="452437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14800" y="4271963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57600" y="3810000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200400" y="4267200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657600" y="4719638"/>
              <a:ext cx="457200" cy="461962"/>
            </a:xfrm>
            <a:custGeom>
              <a:avLst/>
              <a:gdLst>
                <a:gd name="connsiteX0" fmla="*/ 0 w 457200"/>
                <a:gd name="connsiteY0" fmla="*/ 0 h 461962"/>
                <a:gd name="connsiteX1" fmla="*/ 457200 w 457200"/>
                <a:gd name="connsiteY1" fmla="*/ 4762 h 461962"/>
                <a:gd name="connsiteX2" fmla="*/ 457200 w 457200"/>
                <a:gd name="connsiteY2" fmla="*/ 461962 h 461962"/>
                <a:gd name="connsiteX3" fmla="*/ 0 w 457200"/>
                <a:gd name="connsiteY3" fmla="*/ 452437 h 461962"/>
                <a:gd name="connsiteX4" fmla="*/ 0 w 457200"/>
                <a:gd name="connsiteY4" fmla="*/ 0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61962">
                  <a:moveTo>
                    <a:pt x="0" y="0"/>
                  </a:moveTo>
                  <a:lnTo>
                    <a:pt x="457200" y="4762"/>
                  </a:lnTo>
                  <a:lnTo>
                    <a:pt x="457200" y="461962"/>
                  </a:lnTo>
                  <a:lnTo>
                    <a:pt x="0" y="4524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2" name="Straight Arrow Connector 201"/>
          <p:cNvCxnSpPr/>
          <p:nvPr/>
        </p:nvCxnSpPr>
        <p:spPr>
          <a:xfrm rot="5400000">
            <a:off x="3617687" y="4136573"/>
            <a:ext cx="555172" cy="47169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6167438" y="3810000"/>
            <a:ext cx="2695680" cy="2522566"/>
            <a:chOff x="6167438" y="3810000"/>
            <a:chExt cx="2695680" cy="2522566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167438" y="3810000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176963" y="4681538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10350" y="4243388"/>
              <a:ext cx="433388" cy="438150"/>
            </a:xfrm>
            <a:custGeom>
              <a:avLst/>
              <a:gdLst>
                <a:gd name="connsiteX0" fmla="*/ 0 w 433388"/>
                <a:gd name="connsiteY0" fmla="*/ 0 h 438150"/>
                <a:gd name="connsiteX1" fmla="*/ 433388 w 433388"/>
                <a:gd name="connsiteY1" fmla="*/ 4763 h 438150"/>
                <a:gd name="connsiteX2" fmla="*/ 433388 w 433388"/>
                <a:gd name="connsiteY2" fmla="*/ 438150 h 438150"/>
                <a:gd name="connsiteX3" fmla="*/ 4763 w 433388"/>
                <a:gd name="connsiteY3" fmla="*/ 433388 h 438150"/>
                <a:gd name="connsiteX4" fmla="*/ 0 w 433388"/>
                <a:gd name="connsiteY4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388" h="438150">
                  <a:moveTo>
                    <a:pt x="0" y="0"/>
                  </a:moveTo>
                  <a:lnTo>
                    <a:pt x="433388" y="4763"/>
                  </a:lnTo>
                  <a:lnTo>
                    <a:pt x="433388" y="438150"/>
                  </a:lnTo>
                  <a:lnTo>
                    <a:pt x="4763" y="433388"/>
                  </a:lnTo>
                  <a:cubicBezTo>
                    <a:pt x="6350" y="290513"/>
                    <a:pt x="7938" y="147638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4" name="Straight Connector 203"/>
          <p:cNvCxnSpPr/>
          <p:nvPr/>
        </p:nvCxnSpPr>
        <p:spPr>
          <a:xfrm rot="16200000" flipH="1">
            <a:off x="4158341" y="2090058"/>
            <a:ext cx="2543631" cy="217351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/>
          <p:nvPr/>
        </p:nvCxnSpPr>
        <p:spPr>
          <a:xfrm rot="16200000" flipH="1">
            <a:off x="6509659" y="4448633"/>
            <a:ext cx="130628" cy="116111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88" name="Group 190"/>
          <p:cNvGrpSpPr/>
          <p:nvPr/>
        </p:nvGrpSpPr>
        <p:grpSpPr>
          <a:xfrm>
            <a:off x="4191000" y="3095954"/>
            <a:ext cx="1533021" cy="369332"/>
            <a:chOff x="4191000" y="3095954"/>
            <a:chExt cx="1533021" cy="369332"/>
          </a:xfrm>
        </p:grpSpPr>
        <p:sp>
          <p:nvSpPr>
            <p:cNvPr id="188" name="TextBox 187"/>
            <p:cNvSpPr txBox="1"/>
            <p:nvPr/>
          </p:nvSpPr>
          <p:spPr>
            <a:xfrm>
              <a:off x="4495800" y="3095954"/>
              <a:ext cx="122822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Do nothing</a:t>
              </a:r>
              <a:endParaRPr lang="en-US" dirty="0"/>
            </a:p>
          </p:txBody>
        </p:sp>
        <p:sp>
          <p:nvSpPr>
            <p:cNvPr id="189" name="Right Arrow 188"/>
            <p:cNvSpPr/>
            <p:nvPr/>
          </p:nvSpPr>
          <p:spPr>
            <a:xfrm>
              <a:off x="4191000" y="3197554"/>
              <a:ext cx="304800" cy="15240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6" name="Freeform 175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0" name="Straight Arrow Connector 199"/>
          <p:cNvCxnSpPr/>
          <p:nvPr/>
        </p:nvCxnSpPr>
        <p:spPr>
          <a:xfrm rot="10800000" flipV="1">
            <a:off x="1095831" y="3846286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3" name="Freeform 19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Freeform 224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Freeform 225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Freeform 22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Freeform 230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Freeform 23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Freeform 23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Freeform 23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Freeform 23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171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84" name="Group 183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910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TextBox 184"/>
          <p:cNvSpPr txBox="1"/>
          <p:nvPr/>
        </p:nvSpPr>
        <p:spPr>
          <a:xfrm>
            <a:off x="2939544" y="1447800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86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7" name="Straight Connector 186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Arrow Connector 187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0" name="Straight Connector 189"/>
          <p:cNvCxnSpPr/>
          <p:nvPr/>
        </p:nvCxnSpPr>
        <p:spPr>
          <a:xfrm rot="10800000" flipV="1">
            <a:off x="2085975" y="1817130"/>
            <a:ext cx="2228396" cy="20119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Straight Arrow Connector 190"/>
          <p:cNvCxnSpPr/>
          <p:nvPr/>
        </p:nvCxnSpPr>
        <p:spPr>
          <a:xfrm rot="5400000">
            <a:off x="4048127" y="4086228"/>
            <a:ext cx="538161" cy="523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3452419" y="2777058"/>
            <a:ext cx="1952502" cy="1705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rot="16200000" flipH="1">
            <a:off x="4620706" y="1967992"/>
            <a:ext cx="2069069" cy="176734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Straight Arrow Connector 193"/>
          <p:cNvCxnSpPr/>
          <p:nvPr/>
        </p:nvCxnSpPr>
        <p:spPr>
          <a:xfrm rot="16200000" flipH="1">
            <a:off x="6510615" y="3933553"/>
            <a:ext cx="583644" cy="517519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158" name="Freeform 157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9" name="Straight Arrow Connector 188"/>
          <p:cNvCxnSpPr/>
          <p:nvPr/>
        </p:nvCxnSpPr>
        <p:spPr>
          <a:xfrm rot="10800000" flipV="1">
            <a:off x="1447800" y="3825093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3" name="Freeform 212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267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171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3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15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TextBox 181"/>
          <p:cNvSpPr txBox="1"/>
          <p:nvPr/>
        </p:nvSpPr>
        <p:spPr>
          <a:xfrm>
            <a:off x="482428" y="2935069"/>
            <a:ext cx="2086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Identify neighboring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empty pixels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2939544" y="1447800"/>
            <a:ext cx="1298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Pick a patch</a:t>
            </a:r>
            <a:endParaRPr lang="en-US" dirty="0"/>
          </a:p>
        </p:txBody>
      </p:sp>
      <p:grpSp>
        <p:nvGrpSpPr>
          <p:cNvPr id="184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8" name="Straight Connector 187"/>
          <p:cNvCxnSpPr/>
          <p:nvPr/>
        </p:nvCxnSpPr>
        <p:spPr>
          <a:xfrm rot="10800000" flipV="1">
            <a:off x="2085975" y="1817130"/>
            <a:ext cx="2228396" cy="20119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9" name="Straight Arrow Connector 188"/>
          <p:cNvCxnSpPr/>
          <p:nvPr/>
        </p:nvCxnSpPr>
        <p:spPr>
          <a:xfrm rot="5400000">
            <a:off x="4048127" y="4086228"/>
            <a:ext cx="538161" cy="523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0" name="Straight Connector 189"/>
          <p:cNvCxnSpPr/>
          <p:nvPr/>
        </p:nvCxnSpPr>
        <p:spPr>
          <a:xfrm rot="5400000">
            <a:off x="3452419" y="2777058"/>
            <a:ext cx="1952502" cy="1705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rot="16200000" flipH="1">
            <a:off x="4620706" y="1967992"/>
            <a:ext cx="2069069" cy="176734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 rot="16200000" flipH="1">
            <a:off x="6510615" y="3933553"/>
            <a:ext cx="583644" cy="517519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7" name="TextBox 196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7" name="Straight Arrow Connector 186"/>
          <p:cNvCxnSpPr/>
          <p:nvPr/>
        </p:nvCxnSpPr>
        <p:spPr>
          <a:xfrm rot="10800000" flipV="1">
            <a:off x="1447800" y="3825093"/>
            <a:ext cx="653140" cy="580570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6" name="Freeform 215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750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8" name="Straight Connector 197"/>
          <p:cNvCxnSpPr/>
          <p:nvPr/>
        </p:nvCxnSpPr>
        <p:spPr>
          <a:xfrm>
            <a:off x="3810000" y="1447800"/>
            <a:ext cx="1719943" cy="254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99" name="Group 197"/>
          <p:cNvGrpSpPr/>
          <p:nvPr/>
        </p:nvGrpSpPr>
        <p:grpSpPr>
          <a:xfrm rot="519281">
            <a:off x="4782506" y="1703533"/>
            <a:ext cx="381000" cy="269309"/>
            <a:chOff x="2329543" y="2815771"/>
            <a:chExt cx="381000" cy="269309"/>
          </a:xfrm>
        </p:grpSpPr>
        <p:cxnSp>
          <p:nvCxnSpPr>
            <p:cNvPr id="200" name="Straight Connector 199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TextBox 201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endParaRPr lang="en-US" sz="2400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4990636" y="1214735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{tangent plane of 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</a:p>
          <a:p>
            <a:r>
              <a:rPr lang="en-US" sz="2400" dirty="0" smtClean="0"/>
              <a:t>          intersects w/ ray}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8" name="Freeform 217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57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4" grpId="0"/>
      <p:bldP spid="20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8" name="Straight Connector 197"/>
          <p:cNvCxnSpPr/>
          <p:nvPr/>
        </p:nvCxnSpPr>
        <p:spPr>
          <a:xfrm>
            <a:off x="3810000" y="1447800"/>
            <a:ext cx="1719943" cy="254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83" name="Group 197"/>
          <p:cNvGrpSpPr/>
          <p:nvPr/>
        </p:nvGrpSpPr>
        <p:grpSpPr>
          <a:xfrm rot="519281">
            <a:off x="4782506" y="1703533"/>
            <a:ext cx="381000" cy="269309"/>
            <a:chOff x="2329543" y="2815771"/>
            <a:chExt cx="381000" cy="269309"/>
          </a:xfrm>
        </p:grpSpPr>
        <p:cxnSp>
          <p:nvCxnSpPr>
            <p:cNvPr id="200" name="Straight Connector 199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2" name="TextBox 201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endParaRPr lang="en-US" sz="2400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4990636" y="1214735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{tangent plane of 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</a:p>
          <a:p>
            <a:r>
              <a:rPr lang="en-US" sz="2400" dirty="0" smtClean="0"/>
              <a:t>          intersects w/ ray}</a:t>
            </a:r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8" name="Freeform 217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828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grpSp>
        <p:nvGrpSpPr>
          <p:cNvPr id="162" name="Group 161"/>
          <p:cNvGrpSpPr/>
          <p:nvPr/>
        </p:nvGrpSpPr>
        <p:grpSpPr>
          <a:xfrm>
            <a:off x="4782506" y="1214735"/>
            <a:ext cx="551494" cy="758107"/>
            <a:chOff x="4782506" y="1214735"/>
            <a:chExt cx="551494" cy="758107"/>
          </a:xfrm>
        </p:grpSpPr>
        <p:grpSp>
          <p:nvGrpSpPr>
            <p:cNvPr id="83" name="Group 197"/>
            <p:cNvGrpSpPr/>
            <p:nvPr/>
          </p:nvGrpSpPr>
          <p:grpSpPr>
            <a:xfrm rot="519281">
              <a:off x="4782506" y="1703533"/>
              <a:ext cx="381000" cy="269309"/>
              <a:chOff x="2329543" y="2815771"/>
              <a:chExt cx="381000" cy="269309"/>
            </a:xfrm>
          </p:grpSpPr>
          <p:cxnSp>
            <p:nvCxnSpPr>
              <p:cNvPr id="200" name="Straight Connector 199"/>
              <p:cNvCxnSpPr/>
              <p:nvPr/>
            </p:nvCxnSpPr>
            <p:spPr>
              <a:xfrm>
                <a:off x="2329543" y="2815771"/>
                <a:ext cx="381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Arrow Connector 200"/>
              <p:cNvCxnSpPr/>
              <p:nvPr/>
            </p:nvCxnSpPr>
            <p:spPr>
              <a:xfrm rot="5400000">
                <a:off x="2380911" y="2952637"/>
                <a:ext cx="263298" cy="158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TextBox 203"/>
            <p:cNvSpPr txBox="1"/>
            <p:nvPr/>
          </p:nvSpPr>
          <p:spPr>
            <a:xfrm>
              <a:off x="4990636" y="1214735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solidFill>
                    <a:srgbClr val="FF0000"/>
                  </a:solidFill>
                </a:rPr>
                <a:t>q</a:t>
              </a:r>
              <a:endParaRPr lang="en-US" sz="2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171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6" name="Freeform 215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advTm="57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2.22222E-6 L 0.00244 -0.04885 L -0.00625 0.10995 L -0.00156 0.01273 " pathEditMode="relative" ptsTypes="AAAA">
                                      <p:cBhvr>
                                        <p:cTn id="6" dur="3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26" name="Group 170"/>
          <p:cNvGrpSpPr/>
          <p:nvPr/>
        </p:nvGrpSpPr>
        <p:grpSpPr>
          <a:xfrm>
            <a:off x="6172200" y="3810001"/>
            <a:ext cx="2690918" cy="2522565"/>
            <a:chOff x="6172200" y="3810000"/>
            <a:chExt cx="2832545" cy="2655332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105651" y="3829050"/>
              <a:ext cx="438149" cy="8953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1251" y="3829050"/>
              <a:ext cx="895349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618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105651" y="5638800"/>
              <a:ext cx="438149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Oval 122"/>
            <p:cNvSpPr/>
            <p:nvPr/>
          </p:nvSpPr>
          <p:spPr>
            <a:xfrm>
              <a:off x="6324600" y="5257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84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008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8400" y="5867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91400" y="40386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58000" y="5334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239000" y="43434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58000" y="3962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24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2390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8199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67500" y="5448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961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437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246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50"/>
            <a:chOff x="228600" y="3810000"/>
            <a:chExt cx="2832545" cy="2667000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0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5"/>
              <a:ext cx="447674" cy="447675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0"/>
              <a:ext cx="438149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1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cxnSp>
        <p:nvCxnSpPr>
          <p:cNvPr id="171" name="Straight Arrow Connector 170"/>
          <p:cNvCxnSpPr/>
          <p:nvPr/>
        </p:nvCxnSpPr>
        <p:spPr>
          <a:xfrm rot="10800000" flipV="1">
            <a:off x="1778000" y="3963757"/>
            <a:ext cx="700316" cy="6009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rot="10800000" flipV="1">
            <a:off x="2496458" y="1981195"/>
            <a:ext cx="2300517" cy="19594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rot="16200000" flipH="1">
            <a:off x="5029197" y="2206168"/>
            <a:ext cx="1865091" cy="141514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0" name="Oval 219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Freeform 220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Freeform 222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8" name="Straight Arrow Connector 187"/>
          <p:cNvCxnSpPr/>
          <p:nvPr/>
        </p:nvCxnSpPr>
        <p:spPr>
          <a:xfrm rot="16200000" flipH="1">
            <a:off x="6560459" y="3955145"/>
            <a:ext cx="965198" cy="747483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5" name="Freeform 224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Freeform 226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TextBox 228"/>
          <p:cNvSpPr txBox="1"/>
          <p:nvPr/>
        </p:nvSpPr>
        <p:spPr>
          <a:xfrm>
            <a:off x="5837428" y="2819400"/>
            <a:ext cx="2444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Patch verification!</a:t>
            </a:r>
            <a:endParaRPr lang="en-US" sz="2400" dirty="0"/>
          </a:p>
        </p:txBody>
      </p:sp>
    </p:spTree>
    <p:custDataLst>
      <p:tags r:id="rId1"/>
    </p:custDataLst>
  </p:cSld>
  <p:clrMapOvr>
    <a:masterClrMapping/>
  </p:clrMapOvr>
  <p:transition advTm="217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oup 197"/>
          <p:cNvGrpSpPr/>
          <p:nvPr/>
        </p:nvGrpSpPr>
        <p:grpSpPr>
          <a:xfrm>
            <a:off x="6172200" y="3810001"/>
            <a:ext cx="2690918" cy="2522565"/>
            <a:chOff x="6172200" y="3810001"/>
            <a:chExt cx="2690918" cy="2522565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0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24688" y="4672013"/>
              <a:ext cx="442912" cy="447675"/>
            </a:xfrm>
            <a:custGeom>
              <a:avLst/>
              <a:gdLst>
                <a:gd name="connsiteX0" fmla="*/ 0 w 442912"/>
                <a:gd name="connsiteY0" fmla="*/ 9525 h 447675"/>
                <a:gd name="connsiteX1" fmla="*/ 442912 w 442912"/>
                <a:gd name="connsiteY1" fmla="*/ 0 h 447675"/>
                <a:gd name="connsiteX2" fmla="*/ 438150 w 442912"/>
                <a:gd name="connsiteY2" fmla="*/ 447675 h 447675"/>
                <a:gd name="connsiteX3" fmla="*/ 4762 w 442912"/>
                <a:gd name="connsiteY3" fmla="*/ 442912 h 447675"/>
                <a:gd name="connsiteX4" fmla="*/ 0 w 442912"/>
                <a:gd name="connsiteY4" fmla="*/ 952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12" h="447675">
                  <a:moveTo>
                    <a:pt x="0" y="9525"/>
                  </a:moveTo>
                  <a:lnTo>
                    <a:pt x="442912" y="0"/>
                  </a:lnTo>
                  <a:cubicBezTo>
                    <a:pt x="441325" y="149225"/>
                    <a:pt x="439737" y="298450"/>
                    <a:pt x="438150" y="447675"/>
                  </a:cubicBezTo>
                  <a:lnTo>
                    <a:pt x="4762" y="442912"/>
                  </a:lnTo>
                  <a:cubicBezTo>
                    <a:pt x="3175" y="298450"/>
                    <a:pt x="1587" y="153987"/>
                    <a:pt x="0" y="952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49"/>
            <a:chOff x="228600" y="3810001"/>
            <a:chExt cx="2832545" cy="2666999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1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1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6"/>
              <a:ext cx="447674" cy="4476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1"/>
              <a:ext cx="438149" cy="4381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2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9" name="Straight Arrow Connector 188"/>
          <p:cNvCxnSpPr/>
          <p:nvPr/>
        </p:nvCxnSpPr>
        <p:spPr>
          <a:xfrm rot="5400000" flipH="1" flipV="1">
            <a:off x="3569493" y="2372065"/>
            <a:ext cx="2743200" cy="190728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482428" y="1487269"/>
            <a:ext cx="243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Reconstruct a patch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visible in an empty 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5715000" y="1143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c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endParaRPr lang="en-US" sz="2400" i="1" dirty="0" smtClean="0"/>
          </a:p>
          <a:p>
            <a:r>
              <a:rPr lang="en-US" sz="2400" i="1" dirty="0" smtClean="0"/>
              <a:t>n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dirty="0" smtClean="0">
                <a:solidFill>
                  <a:srgbClr val="FFC000"/>
                </a:solidFill>
              </a:rPr>
              <a:t>refine</a:t>
            </a:r>
          </a:p>
          <a:p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r>
              <a:rPr lang="en-US" sz="2400" dirty="0" smtClean="0"/>
              <a:t>): </a:t>
            </a:r>
            <a:r>
              <a:rPr lang="en-US" sz="2400" i="1" dirty="0" smtClean="0"/>
              <a:t>V</a:t>
            </a:r>
            <a:r>
              <a:rPr lang="en-US" sz="2400" dirty="0" smtClean="0"/>
              <a:t>(</a:t>
            </a:r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cxnSp>
        <p:nvCxnSpPr>
          <p:cNvPr id="171" name="Straight Arrow Connector 170"/>
          <p:cNvCxnSpPr/>
          <p:nvPr/>
        </p:nvCxnSpPr>
        <p:spPr>
          <a:xfrm rot="10800000" flipV="1">
            <a:off x="1778000" y="3963757"/>
            <a:ext cx="700316" cy="600986"/>
          </a:xfrm>
          <a:prstGeom prst="straightConnector1">
            <a:avLst/>
          </a:prstGeom>
          <a:ln w="127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rot="10800000" flipV="1">
            <a:off x="2496458" y="1981195"/>
            <a:ext cx="2300517" cy="19594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rot="16200000" flipH="1">
            <a:off x="5029197" y="2206168"/>
            <a:ext cx="1865091" cy="141514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0" name="Straight Connector 189"/>
          <p:cNvCxnSpPr/>
          <p:nvPr/>
        </p:nvCxnSpPr>
        <p:spPr>
          <a:xfrm rot="5400000">
            <a:off x="4472050" y="4174839"/>
            <a:ext cx="697014" cy="39914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1" name="Oval 220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Freeform 22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Freeform 22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Freeform 22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8" name="Straight Arrow Connector 187"/>
          <p:cNvCxnSpPr/>
          <p:nvPr/>
        </p:nvCxnSpPr>
        <p:spPr>
          <a:xfrm rot="16200000" flipH="1">
            <a:off x="6560459" y="3955145"/>
            <a:ext cx="965198" cy="747483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6" name="Freeform 22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TextBox 229"/>
          <p:cNvSpPr txBox="1"/>
          <p:nvPr/>
        </p:nvSpPr>
        <p:spPr>
          <a:xfrm>
            <a:off x="5837428" y="2819400"/>
            <a:ext cx="2444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Patch verification!</a:t>
            </a:r>
            <a:endParaRPr lang="en-US" sz="2400" dirty="0"/>
          </a:p>
        </p:txBody>
      </p:sp>
    </p:spTree>
  </p:cSld>
  <p:clrMapOvr>
    <a:masterClrMapping/>
  </p:clrMapOvr>
  <p:transition advTm="2125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7"/>
          <p:cNvGrpSpPr/>
          <p:nvPr/>
        </p:nvGrpSpPr>
        <p:grpSpPr>
          <a:xfrm>
            <a:off x="6172200" y="3810001"/>
            <a:ext cx="2690918" cy="2522565"/>
            <a:chOff x="6172200" y="3810001"/>
            <a:chExt cx="2690918" cy="2522565"/>
          </a:xfrm>
          <a:scene3d>
            <a:camera prst="perspectiveContrastingRightFacing">
              <a:rot lat="623785" lon="18963666" rev="21384000"/>
            </a:camera>
            <a:lightRig rig="threePt" dir="t"/>
          </a:scene3d>
        </p:grpSpPr>
        <p:grpSp>
          <p:nvGrpSpPr>
            <p:cNvPr id="4" name="Group 55"/>
            <p:cNvGrpSpPr/>
            <p:nvPr/>
          </p:nvGrpSpPr>
          <p:grpSpPr>
            <a:xfrm>
              <a:off x="6172200" y="3810001"/>
              <a:ext cx="2606040" cy="21717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71" name="Rectangle 70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/>
              <p:cNvCxnSpPr>
                <a:endCxn id="71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/>
            <p:cNvSpPr/>
            <p:nvPr/>
          </p:nvSpPr>
          <p:spPr>
            <a:xfrm>
              <a:off x="7058979" y="3828098"/>
              <a:ext cx="416242" cy="8505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90298" y="3828098"/>
              <a:ext cx="850582" cy="21536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967375" y="5981701"/>
              <a:ext cx="895743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3</a:t>
              </a:r>
              <a:endParaRPr lang="en-US" i="1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058979" y="5547361"/>
              <a:ext cx="416242" cy="4343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6316980" y="518541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6244590" y="4823461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389370" y="4316731"/>
              <a:ext cx="108585" cy="108585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6244590" y="576453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7330440" y="402717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>
              <a:off x="6823710" y="525780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85660" y="4316731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6823710" y="395478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6316980" y="388239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85660" y="5836921"/>
              <a:ext cx="108585" cy="108585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6787515" y="5619751"/>
              <a:ext cx="108585" cy="108585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642735" y="536638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6859905" y="4425316"/>
              <a:ext cx="108585" cy="108585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15125" y="4823461"/>
              <a:ext cx="108585" cy="108585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>
              <a:off x="6316980" y="4497706"/>
              <a:ext cx="108585" cy="108585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24688" y="4672013"/>
              <a:ext cx="442912" cy="447675"/>
            </a:xfrm>
            <a:custGeom>
              <a:avLst/>
              <a:gdLst>
                <a:gd name="connsiteX0" fmla="*/ 0 w 442912"/>
                <a:gd name="connsiteY0" fmla="*/ 9525 h 447675"/>
                <a:gd name="connsiteX1" fmla="*/ 442912 w 442912"/>
                <a:gd name="connsiteY1" fmla="*/ 0 h 447675"/>
                <a:gd name="connsiteX2" fmla="*/ 438150 w 442912"/>
                <a:gd name="connsiteY2" fmla="*/ 447675 h 447675"/>
                <a:gd name="connsiteX3" fmla="*/ 4762 w 442912"/>
                <a:gd name="connsiteY3" fmla="*/ 442912 h 447675"/>
                <a:gd name="connsiteX4" fmla="*/ 0 w 442912"/>
                <a:gd name="connsiteY4" fmla="*/ 952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912" h="447675">
                  <a:moveTo>
                    <a:pt x="0" y="9525"/>
                  </a:moveTo>
                  <a:lnTo>
                    <a:pt x="442912" y="0"/>
                  </a:lnTo>
                  <a:cubicBezTo>
                    <a:pt x="441325" y="149225"/>
                    <a:pt x="439737" y="298450"/>
                    <a:pt x="438150" y="447675"/>
                  </a:cubicBezTo>
                  <a:lnTo>
                    <a:pt x="4762" y="442912"/>
                  </a:lnTo>
                  <a:cubicBezTo>
                    <a:pt x="3175" y="298450"/>
                    <a:pt x="1587" y="153987"/>
                    <a:pt x="0" y="952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55"/>
            <p:cNvGrpSpPr/>
            <p:nvPr/>
          </p:nvGrpSpPr>
          <p:grpSpPr>
            <a:xfrm>
              <a:off x="6172200" y="3814243"/>
              <a:ext cx="2606040" cy="2171702"/>
              <a:chOff x="152400" y="3962400"/>
              <a:chExt cx="2743200" cy="2286002"/>
            </a:xfrm>
            <a:noFill/>
          </p:grpSpPr>
          <p:sp>
            <p:nvSpPr>
              <p:cNvPr id="27" name="Rectangle 26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Connector 27"/>
              <p:cNvCxnSpPr>
                <a:endCxn id="27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oup 195"/>
          <p:cNvGrpSpPr/>
          <p:nvPr/>
        </p:nvGrpSpPr>
        <p:grpSpPr>
          <a:xfrm>
            <a:off x="3200400" y="3810000"/>
            <a:ext cx="2832545" cy="2655332"/>
            <a:chOff x="3200400" y="3810000"/>
            <a:chExt cx="2832545" cy="2655332"/>
          </a:xfrm>
          <a:scene3d>
            <a:camera prst="perspectiveBelow"/>
            <a:lightRig rig="threePt" dir="t"/>
          </a:scene3d>
        </p:grpSpPr>
        <p:grpSp>
          <p:nvGrpSpPr>
            <p:cNvPr id="40" name="Group 44"/>
            <p:cNvGrpSpPr/>
            <p:nvPr/>
          </p:nvGrpSpPr>
          <p:grpSpPr>
            <a:xfrm>
              <a:off x="3200400" y="3810000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60" name="Rectangle 59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/>
              <p:cNvCxnSpPr>
                <a:endCxn id="60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/>
            <p:cNvSpPr/>
            <p:nvPr/>
          </p:nvSpPr>
          <p:spPr>
            <a:xfrm>
              <a:off x="3200400" y="3829050"/>
              <a:ext cx="1371600" cy="22669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67239" y="3829050"/>
              <a:ext cx="461962" cy="438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0058" y="6096000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2</a:t>
              </a:r>
              <a:endParaRPr lang="en-US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591051" y="5181600"/>
              <a:ext cx="438149" cy="9144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41910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3276600" y="5410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429000" y="4876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3429000" y="44958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4343400" y="54102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276600" y="5791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24400" y="38862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19600" y="50292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42672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4343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>
              <a:off x="3810000" y="4038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>
              <a:off x="4724400" y="59436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3848100" y="5753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4648200" y="41148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4229100" y="4381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3962400" y="48768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>
              <a:off x="3848100" y="44577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810000" y="52959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4800600" y="52578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4648200" y="54864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3276600" y="40005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000" y="4271963"/>
              <a:ext cx="461963" cy="457200"/>
            </a:xfrm>
            <a:custGeom>
              <a:avLst/>
              <a:gdLst>
                <a:gd name="connsiteX0" fmla="*/ 0 w 461963"/>
                <a:gd name="connsiteY0" fmla="*/ 0 h 457200"/>
                <a:gd name="connsiteX1" fmla="*/ 461963 w 461963"/>
                <a:gd name="connsiteY1" fmla="*/ 0 h 457200"/>
                <a:gd name="connsiteX2" fmla="*/ 457200 w 461963"/>
                <a:gd name="connsiteY2" fmla="*/ 457200 h 457200"/>
                <a:gd name="connsiteX3" fmla="*/ 0 w 461963"/>
                <a:gd name="connsiteY3" fmla="*/ 457200 h 457200"/>
                <a:gd name="connsiteX4" fmla="*/ 0 w 461963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457200">
                  <a:moveTo>
                    <a:pt x="0" y="0"/>
                  </a:moveTo>
                  <a:lnTo>
                    <a:pt x="461963" y="0"/>
                  </a:lnTo>
                  <a:cubicBezTo>
                    <a:pt x="460375" y="152400"/>
                    <a:pt x="458788" y="304800"/>
                    <a:pt x="457200" y="457200"/>
                  </a:cubicBez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4"/>
            <p:cNvGrpSpPr/>
            <p:nvPr/>
          </p:nvGrpSpPr>
          <p:grpSpPr>
            <a:xfrm>
              <a:off x="32004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16" name="Rectangle 15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/>
              <p:cNvCxnSpPr>
                <a:endCxn id="16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expansion</a:t>
            </a:r>
            <a:endParaRPr lang="en-US" dirty="0"/>
          </a:p>
        </p:txBody>
      </p:sp>
      <p:grpSp>
        <p:nvGrpSpPr>
          <p:cNvPr id="48" name="Group 161"/>
          <p:cNvGrpSpPr/>
          <p:nvPr/>
        </p:nvGrpSpPr>
        <p:grpSpPr>
          <a:xfrm>
            <a:off x="228600" y="3810000"/>
            <a:ext cx="2690918" cy="2533649"/>
            <a:chOff x="228600" y="3810001"/>
            <a:chExt cx="2832545" cy="2666999"/>
          </a:xfrm>
          <a:scene3d>
            <a:camera prst="perspectiveContrastingLeftFacing">
              <a:rot lat="623785" lon="2636332" rev="216000"/>
            </a:camera>
            <a:lightRig rig="threePt" dir="t"/>
          </a:scene3d>
        </p:grpSpPr>
        <p:grpSp>
          <p:nvGrpSpPr>
            <p:cNvPr id="59" name="Group 43"/>
            <p:cNvGrpSpPr/>
            <p:nvPr/>
          </p:nvGrpSpPr>
          <p:grpSpPr>
            <a:xfrm>
              <a:off x="228600" y="3810001"/>
              <a:ext cx="2743200" cy="2286002"/>
              <a:chOff x="152400" y="3962400"/>
              <a:chExt cx="2743200" cy="2286002"/>
            </a:xfrm>
            <a:solidFill>
              <a:schemeClr val="bg1">
                <a:lumMod val="85000"/>
              </a:schemeClr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>
                <a:endCxn id="49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>
              <a:off x="228600" y="3810001"/>
              <a:ext cx="1371600" cy="2286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609726" y="4276726"/>
              <a:ext cx="447674" cy="4476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19251" y="3829051"/>
              <a:ext cx="438149" cy="4381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18258" y="6107668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Image 1</a:t>
              </a:r>
              <a:endParaRPr lang="en-US" i="1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619252" y="4743450"/>
              <a:ext cx="438149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43"/>
            <p:cNvGrpSpPr/>
            <p:nvPr/>
          </p:nvGrpSpPr>
          <p:grpSpPr>
            <a:xfrm>
              <a:off x="228600" y="3814465"/>
              <a:ext cx="2743200" cy="2286002"/>
              <a:chOff x="152400" y="3962400"/>
              <a:chExt cx="2743200" cy="2286002"/>
            </a:xfrm>
            <a:noFill/>
          </p:grpSpPr>
          <p:sp>
            <p:nvSpPr>
              <p:cNvPr id="5" name="Rectangle 4"/>
              <p:cNvSpPr/>
              <p:nvPr/>
            </p:nvSpPr>
            <p:spPr>
              <a:xfrm>
                <a:off x="152400" y="3962400"/>
                <a:ext cx="2743200" cy="2286002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/>
              <p:cNvCxnSpPr>
                <a:endCxn id="5" idx="2"/>
              </p:cNvCxnSpPr>
              <p:nvPr/>
            </p:nvCxnSpPr>
            <p:spPr>
              <a:xfrm rot="16200000" flipH="1">
                <a:off x="380999" y="5105400"/>
                <a:ext cx="2286001" cy="1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rot="5400000">
                <a:off x="-76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>
                <a:off x="-533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rot="5400000">
                <a:off x="8382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1295400" y="5105401"/>
                <a:ext cx="2286001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152400" y="44196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52400" y="48768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52400" y="53340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2400" y="5791202"/>
                <a:ext cx="2743200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Oval 116"/>
            <p:cNvSpPr/>
            <p:nvPr/>
          </p:nvSpPr>
          <p:spPr>
            <a:xfrm>
              <a:off x="342900" y="53340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676400" y="48768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533400" y="48006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81000" y="38862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57200" y="43434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1752600" y="5334000"/>
              <a:ext cx="114300" cy="114300"/>
            </a:xfrm>
            <a:prstGeom prst="ellips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457200" y="57150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1295400" y="49530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>
              <a:off x="1752600" y="40386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914400" y="40386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1676400" y="57150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1371600" y="38862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914400" y="5867400"/>
              <a:ext cx="114300" cy="114300"/>
            </a:xfrm>
            <a:prstGeom prst="ellipse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876300" y="53721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1371600" y="44577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800100" y="49149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838200" y="4533900"/>
              <a:ext cx="114300" cy="114300"/>
            </a:xfrm>
            <a:prstGeom prst="ellipse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>
              <a:off x="1295400" y="5372100"/>
              <a:ext cx="114300" cy="1143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1371600" y="5829300"/>
              <a:ext cx="114300" cy="114300"/>
            </a:xfrm>
            <a:prstGeom prst="ellipse">
              <a:avLst/>
            </a:prstGeom>
            <a:solidFill>
              <a:srgbClr val="00B0F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1866900" y="4991100"/>
              <a:ext cx="114300" cy="114300"/>
            </a:xfrm>
            <a:prstGeom prst="ellipse">
              <a:avLst/>
            </a:prstGeom>
            <a:solidFill>
              <a:srgbClr val="0070C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197"/>
          <p:cNvGrpSpPr/>
          <p:nvPr/>
        </p:nvGrpSpPr>
        <p:grpSpPr>
          <a:xfrm rot="519281">
            <a:off x="4285293" y="1627333"/>
            <a:ext cx="381000" cy="269309"/>
            <a:chOff x="2329543" y="2815771"/>
            <a:chExt cx="381000" cy="269309"/>
          </a:xfrm>
        </p:grpSpPr>
        <p:cxnSp>
          <p:nvCxnSpPr>
            <p:cNvPr id="185" name="Straight Connector 18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6" name="TextBox 195"/>
          <p:cNvSpPr txBox="1"/>
          <p:nvPr/>
        </p:nvSpPr>
        <p:spPr>
          <a:xfrm>
            <a:off x="482428" y="1981200"/>
            <a:ext cx="4569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Repeat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for every patch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for every neighboring empty pixel</a:t>
            </a:r>
            <a:endParaRPr lang="en-US" sz="24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343400" y="11430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endParaRPr lang="en-US" sz="2400" i="1" dirty="0">
              <a:solidFill>
                <a:srgbClr val="00B0F0"/>
              </a:solidFill>
            </a:endParaRPr>
          </a:p>
        </p:txBody>
      </p:sp>
      <p:grpSp>
        <p:nvGrpSpPr>
          <p:cNvPr id="83" name="Group 197"/>
          <p:cNvGrpSpPr/>
          <p:nvPr/>
        </p:nvGrpSpPr>
        <p:grpSpPr>
          <a:xfrm rot="20409157">
            <a:off x="4842398" y="1787827"/>
            <a:ext cx="381000" cy="269309"/>
            <a:chOff x="2329543" y="2815771"/>
            <a:chExt cx="381000" cy="269309"/>
          </a:xfrm>
        </p:grpSpPr>
        <p:cxnSp>
          <p:nvCxnSpPr>
            <p:cNvPr id="182" name="Straight Connector 18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/>
          <p:nvPr/>
        </p:nvSpPr>
        <p:spPr>
          <a:xfrm>
            <a:off x="4968865" y="129902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q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192" name="Oval 191"/>
          <p:cNvSpPr/>
          <p:nvPr/>
        </p:nvSpPr>
        <p:spPr>
          <a:xfrm>
            <a:off x="1644015" y="4539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LeftFacing">
              <a:rot lat="623785" lon="2636332" rev="216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7398929" y="4793615"/>
            <a:ext cx="108585" cy="108585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588169" y="3800475"/>
            <a:ext cx="297656" cy="407194"/>
          </a:xfrm>
          <a:custGeom>
            <a:avLst/>
            <a:gdLst>
              <a:gd name="connsiteX0" fmla="*/ 0 w 297656"/>
              <a:gd name="connsiteY0" fmla="*/ 0 h 407194"/>
              <a:gd name="connsiteX1" fmla="*/ 271462 w 297656"/>
              <a:gd name="connsiteY1" fmla="*/ 9525 h 407194"/>
              <a:gd name="connsiteX2" fmla="*/ 297656 w 297656"/>
              <a:gd name="connsiteY2" fmla="*/ 407194 h 407194"/>
              <a:gd name="connsiteX3" fmla="*/ 28575 w 297656"/>
              <a:gd name="connsiteY3" fmla="*/ 392906 h 407194"/>
              <a:gd name="connsiteX4" fmla="*/ 0 w 297656"/>
              <a:gd name="connsiteY4" fmla="*/ 0 h 40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56" h="407194">
                <a:moveTo>
                  <a:pt x="0" y="0"/>
                </a:moveTo>
                <a:lnTo>
                  <a:pt x="271462" y="9525"/>
                </a:lnTo>
                <a:lnTo>
                  <a:pt x="297656" y="407194"/>
                </a:lnTo>
                <a:lnTo>
                  <a:pt x="28575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1478756" y="3826669"/>
            <a:ext cx="335757" cy="426244"/>
          </a:xfrm>
          <a:custGeom>
            <a:avLst/>
            <a:gdLst>
              <a:gd name="connsiteX0" fmla="*/ 0 w 335757"/>
              <a:gd name="connsiteY0" fmla="*/ 0 h 426244"/>
              <a:gd name="connsiteX1" fmla="*/ 307182 w 335757"/>
              <a:gd name="connsiteY1" fmla="*/ 7144 h 426244"/>
              <a:gd name="connsiteX2" fmla="*/ 335757 w 335757"/>
              <a:gd name="connsiteY2" fmla="*/ 426244 h 426244"/>
              <a:gd name="connsiteX3" fmla="*/ 23813 w 335757"/>
              <a:gd name="connsiteY3" fmla="*/ 409575 h 426244"/>
              <a:gd name="connsiteX4" fmla="*/ 0 w 335757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7" h="426244">
                <a:moveTo>
                  <a:pt x="0" y="0"/>
                </a:moveTo>
                <a:lnTo>
                  <a:pt x="307182" y="7144"/>
                </a:lnTo>
                <a:lnTo>
                  <a:pt x="335757" y="426244"/>
                </a:lnTo>
                <a:lnTo>
                  <a:pt x="23813" y="409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8656" y="5019675"/>
            <a:ext cx="295275" cy="416719"/>
          </a:xfrm>
          <a:custGeom>
            <a:avLst/>
            <a:gdLst>
              <a:gd name="connsiteX0" fmla="*/ 0 w 295275"/>
              <a:gd name="connsiteY0" fmla="*/ 0 h 416719"/>
              <a:gd name="connsiteX1" fmla="*/ 269082 w 295275"/>
              <a:gd name="connsiteY1" fmla="*/ 28575 h 416719"/>
              <a:gd name="connsiteX2" fmla="*/ 295275 w 295275"/>
              <a:gd name="connsiteY2" fmla="*/ 416719 h 416719"/>
              <a:gd name="connsiteX3" fmla="*/ 28575 w 295275"/>
              <a:gd name="connsiteY3" fmla="*/ 378619 h 416719"/>
              <a:gd name="connsiteX4" fmla="*/ 0 w 295275"/>
              <a:gd name="connsiteY4" fmla="*/ 0 h 41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9">
                <a:moveTo>
                  <a:pt x="0" y="0"/>
                </a:moveTo>
                <a:lnTo>
                  <a:pt x="269082" y="28575"/>
                </a:lnTo>
                <a:lnTo>
                  <a:pt x="295275" y="416719"/>
                </a:lnTo>
                <a:lnTo>
                  <a:pt x="28575" y="3786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990600" y="5453063"/>
            <a:ext cx="307181" cy="433387"/>
          </a:xfrm>
          <a:custGeom>
            <a:avLst/>
            <a:gdLst>
              <a:gd name="connsiteX0" fmla="*/ 0 w 311943"/>
              <a:gd name="connsiteY0" fmla="*/ 0 h 433387"/>
              <a:gd name="connsiteX1" fmla="*/ 283368 w 311943"/>
              <a:gd name="connsiteY1" fmla="*/ 42862 h 433387"/>
              <a:gd name="connsiteX2" fmla="*/ 311943 w 311943"/>
              <a:gd name="connsiteY2" fmla="*/ 433387 h 433387"/>
              <a:gd name="connsiteX3" fmla="*/ 28575 w 311943"/>
              <a:gd name="connsiteY3" fmla="*/ 381000 h 433387"/>
              <a:gd name="connsiteX4" fmla="*/ 0 w 311943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43" h="433387">
                <a:moveTo>
                  <a:pt x="0" y="0"/>
                </a:moveTo>
                <a:lnTo>
                  <a:pt x="283368" y="42862"/>
                </a:lnTo>
                <a:lnTo>
                  <a:pt x="311943" y="433387"/>
                </a:lnTo>
                <a:lnTo>
                  <a:pt x="28575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1252538" y="5083969"/>
            <a:ext cx="319087" cy="435769"/>
          </a:xfrm>
          <a:custGeom>
            <a:avLst/>
            <a:gdLst>
              <a:gd name="connsiteX0" fmla="*/ 0 w 319087"/>
              <a:gd name="connsiteY0" fmla="*/ 0 h 435769"/>
              <a:gd name="connsiteX1" fmla="*/ 295275 w 319087"/>
              <a:gd name="connsiteY1" fmla="*/ 30956 h 435769"/>
              <a:gd name="connsiteX2" fmla="*/ 319087 w 319087"/>
              <a:gd name="connsiteY2" fmla="*/ 435769 h 435769"/>
              <a:gd name="connsiteX3" fmla="*/ 26193 w 319087"/>
              <a:gd name="connsiteY3" fmla="*/ 397669 h 435769"/>
              <a:gd name="connsiteX4" fmla="*/ 0 w 319087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" h="435769">
                <a:moveTo>
                  <a:pt x="0" y="0"/>
                </a:moveTo>
                <a:lnTo>
                  <a:pt x="295275" y="30956"/>
                </a:lnTo>
                <a:lnTo>
                  <a:pt x="319087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1564480" y="5117306"/>
            <a:ext cx="328613" cy="450057"/>
          </a:xfrm>
          <a:custGeom>
            <a:avLst/>
            <a:gdLst>
              <a:gd name="connsiteX0" fmla="*/ 0 w 335756"/>
              <a:gd name="connsiteY0" fmla="*/ 0 h 450057"/>
              <a:gd name="connsiteX1" fmla="*/ 309562 w 335756"/>
              <a:gd name="connsiteY1" fmla="*/ 35719 h 450057"/>
              <a:gd name="connsiteX2" fmla="*/ 335756 w 335756"/>
              <a:gd name="connsiteY2" fmla="*/ 450057 h 450057"/>
              <a:gd name="connsiteX3" fmla="*/ 28575 w 335756"/>
              <a:gd name="connsiteY3" fmla="*/ 404813 h 450057"/>
              <a:gd name="connsiteX4" fmla="*/ 0 w 335756"/>
              <a:gd name="connsiteY4" fmla="*/ 0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756" h="450057">
                <a:moveTo>
                  <a:pt x="0" y="0"/>
                </a:moveTo>
                <a:lnTo>
                  <a:pt x="309562" y="35719"/>
                </a:lnTo>
                <a:lnTo>
                  <a:pt x="335756" y="450057"/>
                </a:lnTo>
                <a:lnTo>
                  <a:pt x="28575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281113" y="5495925"/>
            <a:ext cx="316706" cy="440531"/>
          </a:xfrm>
          <a:custGeom>
            <a:avLst/>
            <a:gdLst>
              <a:gd name="connsiteX0" fmla="*/ 0 w 316706"/>
              <a:gd name="connsiteY0" fmla="*/ 0 h 440531"/>
              <a:gd name="connsiteX1" fmla="*/ 292893 w 316706"/>
              <a:gd name="connsiteY1" fmla="*/ 40481 h 440531"/>
              <a:gd name="connsiteX2" fmla="*/ 316706 w 316706"/>
              <a:gd name="connsiteY2" fmla="*/ 440531 h 440531"/>
              <a:gd name="connsiteX3" fmla="*/ 26193 w 316706"/>
              <a:gd name="connsiteY3" fmla="*/ 390525 h 440531"/>
              <a:gd name="connsiteX4" fmla="*/ 0 w 316706"/>
              <a:gd name="connsiteY4" fmla="*/ 0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6" h="440531">
                <a:moveTo>
                  <a:pt x="0" y="0"/>
                </a:moveTo>
                <a:lnTo>
                  <a:pt x="292893" y="40481"/>
                </a:lnTo>
                <a:lnTo>
                  <a:pt x="316706" y="440531"/>
                </a:lnTo>
                <a:lnTo>
                  <a:pt x="26193" y="3905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651768" y="4614863"/>
            <a:ext cx="293588" cy="414337"/>
          </a:xfrm>
          <a:custGeom>
            <a:avLst/>
            <a:gdLst>
              <a:gd name="connsiteX0" fmla="*/ 0 w 295275"/>
              <a:gd name="connsiteY0" fmla="*/ 0 h 416718"/>
              <a:gd name="connsiteX1" fmla="*/ 266700 w 295275"/>
              <a:gd name="connsiteY1" fmla="*/ 23812 h 416718"/>
              <a:gd name="connsiteX2" fmla="*/ 295275 w 295275"/>
              <a:gd name="connsiteY2" fmla="*/ 416718 h 416718"/>
              <a:gd name="connsiteX3" fmla="*/ 23813 w 295275"/>
              <a:gd name="connsiteY3" fmla="*/ 385762 h 416718"/>
              <a:gd name="connsiteX4" fmla="*/ 0 w 295275"/>
              <a:gd name="connsiteY4" fmla="*/ 0 h 41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416718">
                <a:moveTo>
                  <a:pt x="0" y="0"/>
                </a:moveTo>
                <a:lnTo>
                  <a:pt x="266700" y="23812"/>
                </a:lnTo>
                <a:lnTo>
                  <a:pt x="295275" y="416718"/>
                </a:lnTo>
                <a:lnTo>
                  <a:pt x="23813" y="385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962025" y="5045869"/>
            <a:ext cx="304800" cy="431006"/>
          </a:xfrm>
          <a:custGeom>
            <a:avLst/>
            <a:gdLst>
              <a:gd name="connsiteX0" fmla="*/ 0 w 309562"/>
              <a:gd name="connsiteY0" fmla="*/ 0 h 431006"/>
              <a:gd name="connsiteX1" fmla="*/ 285750 w 309562"/>
              <a:gd name="connsiteY1" fmla="*/ 38100 h 431006"/>
              <a:gd name="connsiteX2" fmla="*/ 309562 w 309562"/>
              <a:gd name="connsiteY2" fmla="*/ 431006 h 431006"/>
              <a:gd name="connsiteX3" fmla="*/ 30956 w 309562"/>
              <a:gd name="connsiteY3" fmla="*/ 392906 h 431006"/>
              <a:gd name="connsiteX4" fmla="*/ 0 w 309562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2" h="431006">
                <a:moveTo>
                  <a:pt x="0" y="0"/>
                </a:moveTo>
                <a:lnTo>
                  <a:pt x="285750" y="38100"/>
                </a:lnTo>
                <a:lnTo>
                  <a:pt x="309562" y="431006"/>
                </a:lnTo>
                <a:lnTo>
                  <a:pt x="30956" y="3929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3162300" y="3862388"/>
            <a:ext cx="461963" cy="431006"/>
          </a:xfrm>
          <a:custGeom>
            <a:avLst/>
            <a:gdLst>
              <a:gd name="connsiteX0" fmla="*/ 0 w 461963"/>
              <a:gd name="connsiteY0" fmla="*/ 0 h 431006"/>
              <a:gd name="connsiteX1" fmla="*/ 450056 w 461963"/>
              <a:gd name="connsiteY1" fmla="*/ 0 h 431006"/>
              <a:gd name="connsiteX2" fmla="*/ 461963 w 461963"/>
              <a:gd name="connsiteY2" fmla="*/ 431006 h 431006"/>
              <a:gd name="connsiteX3" fmla="*/ 16669 w 461963"/>
              <a:gd name="connsiteY3" fmla="*/ 431006 h 431006"/>
              <a:gd name="connsiteX4" fmla="*/ 0 w 461963"/>
              <a:gd name="connsiteY4" fmla="*/ 0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963" h="431006">
                <a:moveTo>
                  <a:pt x="0" y="0"/>
                </a:moveTo>
                <a:lnTo>
                  <a:pt x="450056" y="0"/>
                </a:lnTo>
                <a:lnTo>
                  <a:pt x="461963" y="431006"/>
                </a:lnTo>
                <a:lnTo>
                  <a:pt x="16669" y="4310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3195638" y="4755357"/>
            <a:ext cx="452437" cy="416718"/>
          </a:xfrm>
          <a:custGeom>
            <a:avLst/>
            <a:gdLst>
              <a:gd name="connsiteX0" fmla="*/ 0 w 452437"/>
              <a:gd name="connsiteY0" fmla="*/ 0 h 419100"/>
              <a:gd name="connsiteX1" fmla="*/ 440531 w 452437"/>
              <a:gd name="connsiteY1" fmla="*/ 2381 h 419100"/>
              <a:gd name="connsiteX2" fmla="*/ 452437 w 452437"/>
              <a:gd name="connsiteY2" fmla="*/ 416719 h 419100"/>
              <a:gd name="connsiteX3" fmla="*/ 16668 w 452437"/>
              <a:gd name="connsiteY3" fmla="*/ 419100 h 419100"/>
              <a:gd name="connsiteX4" fmla="*/ 0 w 452437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37" h="419100">
                <a:moveTo>
                  <a:pt x="0" y="0"/>
                </a:moveTo>
                <a:lnTo>
                  <a:pt x="440531" y="2381"/>
                </a:lnTo>
                <a:lnTo>
                  <a:pt x="452437" y="416719"/>
                </a:lnTo>
                <a:lnTo>
                  <a:pt x="16668" y="41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3214688" y="5188744"/>
            <a:ext cx="440531" cy="409575"/>
          </a:xfrm>
          <a:custGeom>
            <a:avLst/>
            <a:gdLst>
              <a:gd name="connsiteX0" fmla="*/ 0 w 440531"/>
              <a:gd name="connsiteY0" fmla="*/ 4762 h 409575"/>
              <a:gd name="connsiteX1" fmla="*/ 431006 w 440531"/>
              <a:gd name="connsiteY1" fmla="*/ 0 h 409575"/>
              <a:gd name="connsiteX2" fmla="*/ 440531 w 440531"/>
              <a:gd name="connsiteY2" fmla="*/ 409575 h 409575"/>
              <a:gd name="connsiteX3" fmla="*/ 14287 w 440531"/>
              <a:gd name="connsiteY3" fmla="*/ 404812 h 409575"/>
              <a:gd name="connsiteX4" fmla="*/ 0 w 440531"/>
              <a:gd name="connsiteY4" fmla="*/ 4762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4762"/>
                </a:moveTo>
                <a:lnTo>
                  <a:pt x="431006" y="0"/>
                </a:lnTo>
                <a:lnTo>
                  <a:pt x="440531" y="409575"/>
                </a:lnTo>
                <a:lnTo>
                  <a:pt x="14287" y="404812"/>
                </a:lnTo>
                <a:lnTo>
                  <a:pt x="0" y="47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3674269" y="5612606"/>
            <a:ext cx="442912" cy="397669"/>
          </a:xfrm>
          <a:custGeom>
            <a:avLst/>
            <a:gdLst>
              <a:gd name="connsiteX0" fmla="*/ 0 w 442912"/>
              <a:gd name="connsiteY0" fmla="*/ 0 h 397669"/>
              <a:gd name="connsiteX1" fmla="*/ 433387 w 442912"/>
              <a:gd name="connsiteY1" fmla="*/ 2382 h 397669"/>
              <a:gd name="connsiteX2" fmla="*/ 442912 w 442912"/>
              <a:gd name="connsiteY2" fmla="*/ 397669 h 397669"/>
              <a:gd name="connsiteX3" fmla="*/ 11906 w 442912"/>
              <a:gd name="connsiteY3" fmla="*/ 397669 h 397669"/>
              <a:gd name="connsiteX4" fmla="*/ 0 w 442912"/>
              <a:gd name="connsiteY4" fmla="*/ 0 h 3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912" h="397669">
                <a:moveTo>
                  <a:pt x="0" y="0"/>
                </a:moveTo>
                <a:lnTo>
                  <a:pt x="433387" y="2382"/>
                </a:lnTo>
                <a:lnTo>
                  <a:pt x="442912" y="397669"/>
                </a:lnTo>
                <a:lnTo>
                  <a:pt x="11906" y="39766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4579144" y="5191125"/>
            <a:ext cx="438150" cy="404813"/>
          </a:xfrm>
          <a:custGeom>
            <a:avLst/>
            <a:gdLst>
              <a:gd name="connsiteX0" fmla="*/ 0 w 438150"/>
              <a:gd name="connsiteY0" fmla="*/ 0 h 404813"/>
              <a:gd name="connsiteX1" fmla="*/ 438150 w 438150"/>
              <a:gd name="connsiteY1" fmla="*/ 0 h 404813"/>
              <a:gd name="connsiteX2" fmla="*/ 433387 w 438150"/>
              <a:gd name="connsiteY2" fmla="*/ 404813 h 404813"/>
              <a:gd name="connsiteX3" fmla="*/ 2381 w 438150"/>
              <a:gd name="connsiteY3" fmla="*/ 402431 h 404813"/>
              <a:gd name="connsiteX4" fmla="*/ 0 w 438150"/>
              <a:gd name="connsiteY4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04813">
                <a:moveTo>
                  <a:pt x="0" y="0"/>
                </a:moveTo>
                <a:lnTo>
                  <a:pt x="438150" y="0"/>
                </a:lnTo>
                <a:cubicBezTo>
                  <a:pt x="436562" y="134938"/>
                  <a:pt x="434975" y="269875"/>
                  <a:pt x="433387" y="404813"/>
                </a:cubicBezTo>
                <a:lnTo>
                  <a:pt x="2381" y="402431"/>
                </a:lnTo>
                <a:cubicBezTo>
                  <a:pt x="1587" y="268287"/>
                  <a:pt x="794" y="13414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4124325" y="5191125"/>
            <a:ext cx="435769" cy="411956"/>
          </a:xfrm>
          <a:custGeom>
            <a:avLst/>
            <a:gdLst>
              <a:gd name="connsiteX0" fmla="*/ 0 w 435769"/>
              <a:gd name="connsiteY0" fmla="*/ 2381 h 411956"/>
              <a:gd name="connsiteX1" fmla="*/ 435769 w 435769"/>
              <a:gd name="connsiteY1" fmla="*/ 0 h 411956"/>
              <a:gd name="connsiteX2" fmla="*/ 435769 w 435769"/>
              <a:gd name="connsiteY2" fmla="*/ 404813 h 411956"/>
              <a:gd name="connsiteX3" fmla="*/ 4763 w 435769"/>
              <a:gd name="connsiteY3" fmla="*/ 411956 h 411956"/>
              <a:gd name="connsiteX4" fmla="*/ 0 w 435769"/>
              <a:gd name="connsiteY4" fmla="*/ 2381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69" h="411956">
                <a:moveTo>
                  <a:pt x="0" y="2381"/>
                </a:moveTo>
                <a:lnTo>
                  <a:pt x="435769" y="0"/>
                </a:lnTo>
                <a:lnTo>
                  <a:pt x="435769" y="404813"/>
                </a:lnTo>
                <a:lnTo>
                  <a:pt x="4763" y="411956"/>
                </a:lnTo>
                <a:cubicBezTo>
                  <a:pt x="3175" y="275431"/>
                  <a:pt x="1588" y="138906"/>
                  <a:pt x="0" y="23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3667125" y="5191125"/>
            <a:ext cx="440531" cy="409575"/>
          </a:xfrm>
          <a:custGeom>
            <a:avLst/>
            <a:gdLst>
              <a:gd name="connsiteX0" fmla="*/ 0 w 440531"/>
              <a:gd name="connsiteY0" fmla="*/ 0 h 409575"/>
              <a:gd name="connsiteX1" fmla="*/ 433388 w 440531"/>
              <a:gd name="connsiteY1" fmla="*/ 2381 h 409575"/>
              <a:gd name="connsiteX2" fmla="*/ 440531 w 440531"/>
              <a:gd name="connsiteY2" fmla="*/ 409575 h 409575"/>
              <a:gd name="connsiteX3" fmla="*/ 7144 w 440531"/>
              <a:gd name="connsiteY3" fmla="*/ 404813 h 409575"/>
              <a:gd name="connsiteX4" fmla="*/ 0 w 440531"/>
              <a:gd name="connsiteY4" fmla="*/ 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531" h="409575">
                <a:moveTo>
                  <a:pt x="0" y="0"/>
                </a:moveTo>
                <a:lnTo>
                  <a:pt x="433388" y="2381"/>
                </a:lnTo>
                <a:lnTo>
                  <a:pt x="440531" y="409575"/>
                </a:lnTo>
                <a:lnTo>
                  <a:pt x="7144" y="404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4579144" y="5614988"/>
            <a:ext cx="433387" cy="390525"/>
          </a:xfrm>
          <a:custGeom>
            <a:avLst/>
            <a:gdLst>
              <a:gd name="connsiteX0" fmla="*/ 0 w 433387"/>
              <a:gd name="connsiteY0" fmla="*/ 0 h 390525"/>
              <a:gd name="connsiteX1" fmla="*/ 433387 w 433387"/>
              <a:gd name="connsiteY1" fmla="*/ 0 h 390525"/>
              <a:gd name="connsiteX2" fmla="*/ 428625 w 433387"/>
              <a:gd name="connsiteY2" fmla="*/ 390525 h 390525"/>
              <a:gd name="connsiteX3" fmla="*/ 2381 w 433387"/>
              <a:gd name="connsiteY3" fmla="*/ 390525 h 390525"/>
              <a:gd name="connsiteX4" fmla="*/ 0 w 433387"/>
              <a:gd name="connsiteY4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87" h="390525">
                <a:moveTo>
                  <a:pt x="0" y="0"/>
                </a:moveTo>
                <a:lnTo>
                  <a:pt x="433387" y="0"/>
                </a:lnTo>
                <a:cubicBezTo>
                  <a:pt x="431800" y="130175"/>
                  <a:pt x="430212" y="260350"/>
                  <a:pt x="428625" y="390525"/>
                </a:cubicBez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436519" y="5653088"/>
            <a:ext cx="357187" cy="473868"/>
          </a:xfrm>
          <a:custGeom>
            <a:avLst/>
            <a:gdLst>
              <a:gd name="connsiteX0" fmla="*/ 23812 w 357187"/>
              <a:gd name="connsiteY0" fmla="*/ 47625 h 473868"/>
              <a:gd name="connsiteX1" fmla="*/ 357187 w 357187"/>
              <a:gd name="connsiteY1" fmla="*/ 0 h 473868"/>
              <a:gd name="connsiteX2" fmla="*/ 335756 w 357187"/>
              <a:gd name="connsiteY2" fmla="*/ 411956 h 473868"/>
              <a:gd name="connsiteX3" fmla="*/ 0 w 357187"/>
              <a:gd name="connsiteY3" fmla="*/ 473868 h 473868"/>
              <a:gd name="connsiteX4" fmla="*/ 23812 w 357187"/>
              <a:gd name="connsiteY4" fmla="*/ 47625 h 4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7" h="473868">
                <a:moveTo>
                  <a:pt x="23812" y="47625"/>
                </a:moveTo>
                <a:lnTo>
                  <a:pt x="357187" y="0"/>
                </a:lnTo>
                <a:lnTo>
                  <a:pt x="335756" y="411956"/>
                </a:lnTo>
                <a:lnTo>
                  <a:pt x="0" y="473868"/>
                </a:lnTo>
                <a:lnTo>
                  <a:pt x="23812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6460331" y="5207794"/>
            <a:ext cx="357188" cy="473869"/>
          </a:xfrm>
          <a:custGeom>
            <a:avLst/>
            <a:gdLst>
              <a:gd name="connsiteX0" fmla="*/ 19050 w 357188"/>
              <a:gd name="connsiteY0" fmla="*/ 35719 h 473869"/>
              <a:gd name="connsiteX1" fmla="*/ 357188 w 357188"/>
              <a:gd name="connsiteY1" fmla="*/ 0 h 473869"/>
              <a:gd name="connsiteX2" fmla="*/ 333375 w 357188"/>
              <a:gd name="connsiteY2" fmla="*/ 426244 h 473869"/>
              <a:gd name="connsiteX3" fmla="*/ 0 w 357188"/>
              <a:gd name="connsiteY3" fmla="*/ 473869 h 473869"/>
              <a:gd name="connsiteX4" fmla="*/ 19050 w 357188"/>
              <a:gd name="connsiteY4" fmla="*/ 35719 h 47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188" h="473869">
                <a:moveTo>
                  <a:pt x="19050" y="35719"/>
                </a:moveTo>
                <a:lnTo>
                  <a:pt x="357188" y="0"/>
                </a:lnTo>
                <a:lnTo>
                  <a:pt x="333375" y="426244"/>
                </a:lnTo>
                <a:lnTo>
                  <a:pt x="0" y="473869"/>
                </a:lnTo>
                <a:lnTo>
                  <a:pt x="19050" y="357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6791325" y="5600700"/>
            <a:ext cx="342900" cy="464344"/>
          </a:xfrm>
          <a:custGeom>
            <a:avLst/>
            <a:gdLst>
              <a:gd name="connsiteX0" fmla="*/ 21431 w 347662"/>
              <a:gd name="connsiteY0" fmla="*/ 47625 h 464344"/>
              <a:gd name="connsiteX1" fmla="*/ 347662 w 347662"/>
              <a:gd name="connsiteY1" fmla="*/ 0 h 464344"/>
              <a:gd name="connsiteX2" fmla="*/ 323850 w 347662"/>
              <a:gd name="connsiteY2" fmla="*/ 409575 h 464344"/>
              <a:gd name="connsiteX3" fmla="*/ 0 w 347662"/>
              <a:gd name="connsiteY3" fmla="*/ 464344 h 464344"/>
              <a:gd name="connsiteX4" fmla="*/ 21431 w 347662"/>
              <a:gd name="connsiteY4" fmla="*/ 47625 h 4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62" h="464344">
                <a:moveTo>
                  <a:pt x="21431" y="47625"/>
                </a:moveTo>
                <a:lnTo>
                  <a:pt x="347662" y="0"/>
                </a:lnTo>
                <a:lnTo>
                  <a:pt x="323850" y="409575"/>
                </a:lnTo>
                <a:lnTo>
                  <a:pt x="0" y="464344"/>
                </a:lnTo>
                <a:lnTo>
                  <a:pt x="21431" y="476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7224713" y="3831431"/>
            <a:ext cx="340518" cy="431007"/>
          </a:xfrm>
          <a:custGeom>
            <a:avLst/>
            <a:gdLst>
              <a:gd name="connsiteX0" fmla="*/ 26193 w 340518"/>
              <a:gd name="connsiteY0" fmla="*/ 7144 h 431007"/>
              <a:gd name="connsiteX1" fmla="*/ 340518 w 340518"/>
              <a:gd name="connsiteY1" fmla="*/ 0 h 431007"/>
              <a:gd name="connsiteX2" fmla="*/ 314325 w 340518"/>
              <a:gd name="connsiteY2" fmla="*/ 414338 h 431007"/>
              <a:gd name="connsiteX3" fmla="*/ 0 w 340518"/>
              <a:gd name="connsiteY3" fmla="*/ 431007 h 431007"/>
              <a:gd name="connsiteX4" fmla="*/ 26193 w 340518"/>
              <a:gd name="connsiteY4" fmla="*/ 7144 h 43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18" h="431007">
                <a:moveTo>
                  <a:pt x="26193" y="7144"/>
                </a:moveTo>
                <a:lnTo>
                  <a:pt x="340518" y="0"/>
                </a:lnTo>
                <a:lnTo>
                  <a:pt x="314325" y="414338"/>
                </a:lnTo>
                <a:lnTo>
                  <a:pt x="0" y="431007"/>
                </a:lnTo>
                <a:lnTo>
                  <a:pt x="26193" y="71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579144" y="3864769"/>
            <a:ext cx="450056" cy="433387"/>
          </a:xfrm>
          <a:custGeom>
            <a:avLst/>
            <a:gdLst>
              <a:gd name="connsiteX0" fmla="*/ 0 w 450056"/>
              <a:gd name="connsiteY0" fmla="*/ 0 h 433387"/>
              <a:gd name="connsiteX1" fmla="*/ 450056 w 450056"/>
              <a:gd name="connsiteY1" fmla="*/ 2381 h 433387"/>
              <a:gd name="connsiteX2" fmla="*/ 447675 w 450056"/>
              <a:gd name="connsiteY2" fmla="*/ 431006 h 433387"/>
              <a:gd name="connsiteX3" fmla="*/ 0 w 450056"/>
              <a:gd name="connsiteY3" fmla="*/ 433387 h 433387"/>
              <a:gd name="connsiteX4" fmla="*/ 0 w 450056"/>
              <a:gd name="connsiteY4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33387">
                <a:moveTo>
                  <a:pt x="0" y="0"/>
                </a:moveTo>
                <a:lnTo>
                  <a:pt x="450056" y="2381"/>
                </a:lnTo>
                <a:cubicBezTo>
                  <a:pt x="449262" y="145256"/>
                  <a:pt x="448469" y="288131"/>
                  <a:pt x="447675" y="431006"/>
                </a:cubicBezTo>
                <a:lnTo>
                  <a:pt x="0" y="4333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4742543" y="4492171"/>
            <a:ext cx="114300" cy="114300"/>
          </a:xfrm>
          <a:prstGeom prst="ellipse">
            <a:avLst/>
          </a:prstGeom>
          <a:solidFill>
            <a:srgbClr val="FF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881813" y="3836194"/>
            <a:ext cx="354806" cy="450056"/>
          </a:xfrm>
          <a:custGeom>
            <a:avLst/>
            <a:gdLst>
              <a:gd name="connsiteX0" fmla="*/ 23812 w 354806"/>
              <a:gd name="connsiteY0" fmla="*/ 9525 h 450056"/>
              <a:gd name="connsiteX1" fmla="*/ 354806 w 354806"/>
              <a:gd name="connsiteY1" fmla="*/ 0 h 450056"/>
              <a:gd name="connsiteX2" fmla="*/ 330993 w 354806"/>
              <a:gd name="connsiteY2" fmla="*/ 428625 h 450056"/>
              <a:gd name="connsiteX3" fmla="*/ 0 w 354806"/>
              <a:gd name="connsiteY3" fmla="*/ 450056 h 450056"/>
              <a:gd name="connsiteX4" fmla="*/ 23812 w 354806"/>
              <a:gd name="connsiteY4" fmla="*/ 9525 h 45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06" h="450056">
                <a:moveTo>
                  <a:pt x="23812" y="9525"/>
                </a:moveTo>
                <a:lnTo>
                  <a:pt x="354806" y="0"/>
                </a:lnTo>
                <a:lnTo>
                  <a:pt x="330993" y="428625"/>
                </a:lnTo>
                <a:lnTo>
                  <a:pt x="0" y="450056"/>
                </a:lnTo>
                <a:lnTo>
                  <a:pt x="23812" y="952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6834188" y="4726781"/>
            <a:ext cx="350043" cy="457200"/>
          </a:xfrm>
          <a:custGeom>
            <a:avLst/>
            <a:gdLst>
              <a:gd name="connsiteX0" fmla="*/ 21431 w 350043"/>
              <a:gd name="connsiteY0" fmla="*/ 28575 h 457200"/>
              <a:gd name="connsiteX1" fmla="*/ 350043 w 350043"/>
              <a:gd name="connsiteY1" fmla="*/ 0 h 457200"/>
              <a:gd name="connsiteX2" fmla="*/ 323850 w 350043"/>
              <a:gd name="connsiteY2" fmla="*/ 421482 h 457200"/>
              <a:gd name="connsiteX3" fmla="*/ 0 w 350043"/>
              <a:gd name="connsiteY3" fmla="*/ 457200 h 457200"/>
              <a:gd name="connsiteX4" fmla="*/ 21431 w 350043"/>
              <a:gd name="connsiteY4" fmla="*/ 2857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043" h="457200">
                <a:moveTo>
                  <a:pt x="21431" y="28575"/>
                </a:moveTo>
                <a:lnTo>
                  <a:pt x="350043" y="0"/>
                </a:lnTo>
                <a:lnTo>
                  <a:pt x="323850" y="421482"/>
                </a:lnTo>
                <a:lnTo>
                  <a:pt x="0" y="457200"/>
                </a:lnTo>
                <a:lnTo>
                  <a:pt x="21431" y="28575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7198519" y="4262438"/>
            <a:ext cx="338137" cy="447675"/>
          </a:xfrm>
          <a:custGeom>
            <a:avLst/>
            <a:gdLst>
              <a:gd name="connsiteX0" fmla="*/ 23812 w 338137"/>
              <a:gd name="connsiteY0" fmla="*/ 19050 h 447675"/>
              <a:gd name="connsiteX1" fmla="*/ 338137 w 338137"/>
              <a:gd name="connsiteY1" fmla="*/ 0 h 447675"/>
              <a:gd name="connsiteX2" fmla="*/ 314325 w 338137"/>
              <a:gd name="connsiteY2" fmla="*/ 419100 h 447675"/>
              <a:gd name="connsiteX3" fmla="*/ 0 w 338137"/>
              <a:gd name="connsiteY3" fmla="*/ 447675 h 447675"/>
              <a:gd name="connsiteX4" fmla="*/ 23812 w 338137"/>
              <a:gd name="connsiteY4" fmla="*/ 1905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37" h="447675">
                <a:moveTo>
                  <a:pt x="23812" y="19050"/>
                </a:moveTo>
                <a:lnTo>
                  <a:pt x="338137" y="0"/>
                </a:lnTo>
                <a:lnTo>
                  <a:pt x="314325" y="419100"/>
                </a:lnTo>
                <a:lnTo>
                  <a:pt x="0" y="447675"/>
                </a:lnTo>
                <a:lnTo>
                  <a:pt x="23812" y="1905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1226343" y="4664869"/>
            <a:ext cx="319087" cy="435769"/>
          </a:xfrm>
          <a:custGeom>
            <a:avLst/>
            <a:gdLst>
              <a:gd name="connsiteX0" fmla="*/ 0 w 321468"/>
              <a:gd name="connsiteY0" fmla="*/ 0 h 435769"/>
              <a:gd name="connsiteX1" fmla="*/ 292893 w 321468"/>
              <a:gd name="connsiteY1" fmla="*/ 23812 h 435769"/>
              <a:gd name="connsiteX2" fmla="*/ 321468 w 321468"/>
              <a:gd name="connsiteY2" fmla="*/ 435769 h 435769"/>
              <a:gd name="connsiteX3" fmla="*/ 26193 w 321468"/>
              <a:gd name="connsiteY3" fmla="*/ 397669 h 435769"/>
              <a:gd name="connsiteX4" fmla="*/ 0 w 321468"/>
              <a:gd name="connsiteY4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468" h="435769">
                <a:moveTo>
                  <a:pt x="0" y="0"/>
                </a:moveTo>
                <a:lnTo>
                  <a:pt x="292893" y="23812"/>
                </a:lnTo>
                <a:lnTo>
                  <a:pt x="321468" y="435769"/>
                </a:lnTo>
                <a:lnTo>
                  <a:pt x="26193" y="397669"/>
                </a:lnTo>
                <a:lnTo>
                  <a:pt x="0" y="0"/>
                </a:lnTo>
                <a:close/>
              </a:path>
            </a:pathLst>
          </a:custGeom>
          <a:solidFill>
            <a:srgbClr val="FF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7812881" y="4648200"/>
            <a:ext cx="309563" cy="426244"/>
          </a:xfrm>
          <a:custGeom>
            <a:avLst/>
            <a:gdLst>
              <a:gd name="connsiteX0" fmla="*/ 26194 w 309563"/>
              <a:gd name="connsiteY0" fmla="*/ 26194 h 426244"/>
              <a:gd name="connsiteX1" fmla="*/ 309563 w 309563"/>
              <a:gd name="connsiteY1" fmla="*/ 0 h 426244"/>
              <a:gd name="connsiteX2" fmla="*/ 283369 w 309563"/>
              <a:gd name="connsiteY2" fmla="*/ 395288 h 426244"/>
              <a:gd name="connsiteX3" fmla="*/ 0 w 309563"/>
              <a:gd name="connsiteY3" fmla="*/ 426244 h 426244"/>
              <a:gd name="connsiteX4" fmla="*/ 26194 w 309563"/>
              <a:gd name="connsiteY4" fmla="*/ 2619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563" h="426244">
                <a:moveTo>
                  <a:pt x="26194" y="26194"/>
                </a:moveTo>
                <a:lnTo>
                  <a:pt x="309563" y="0"/>
                </a:lnTo>
                <a:lnTo>
                  <a:pt x="283369" y="395288"/>
                </a:lnTo>
                <a:lnTo>
                  <a:pt x="0" y="426244"/>
                </a:lnTo>
                <a:lnTo>
                  <a:pt x="26194" y="2619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7924800" y="4800600"/>
            <a:ext cx="108585" cy="108585"/>
          </a:xfrm>
          <a:prstGeom prst="ellipse">
            <a:avLst/>
          </a:prstGeom>
          <a:solidFill>
            <a:srgbClr val="C00000"/>
          </a:solidFill>
          <a:scene3d>
            <a:camera prst="perspectiveContrastingRightFacing">
              <a:rot lat="623785" lon="18963666" rev="2138400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5505450" y="4314825"/>
            <a:ext cx="450056" cy="426244"/>
          </a:xfrm>
          <a:custGeom>
            <a:avLst/>
            <a:gdLst>
              <a:gd name="connsiteX0" fmla="*/ 9525 w 450056"/>
              <a:gd name="connsiteY0" fmla="*/ 0 h 426244"/>
              <a:gd name="connsiteX1" fmla="*/ 450056 w 450056"/>
              <a:gd name="connsiteY1" fmla="*/ 0 h 426244"/>
              <a:gd name="connsiteX2" fmla="*/ 435769 w 450056"/>
              <a:gd name="connsiteY2" fmla="*/ 426244 h 426244"/>
              <a:gd name="connsiteX3" fmla="*/ 0 w 450056"/>
              <a:gd name="connsiteY3" fmla="*/ 423863 h 426244"/>
              <a:gd name="connsiteX4" fmla="*/ 9525 w 450056"/>
              <a:gd name="connsiteY4" fmla="*/ 0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" h="426244">
                <a:moveTo>
                  <a:pt x="9525" y="0"/>
                </a:moveTo>
                <a:lnTo>
                  <a:pt x="450056" y="0"/>
                </a:lnTo>
                <a:lnTo>
                  <a:pt x="435769" y="426244"/>
                </a:lnTo>
                <a:lnTo>
                  <a:pt x="0" y="423863"/>
                </a:lnTo>
                <a:lnTo>
                  <a:pt x="952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5562600" y="4495800"/>
            <a:ext cx="114300" cy="114300"/>
          </a:xfrm>
          <a:prstGeom prst="ellipse">
            <a:avLst/>
          </a:prstGeom>
          <a:solidFill>
            <a:srgbClr val="C00000"/>
          </a:solidFill>
          <a:scene3d>
            <a:camera prst="perspectiveBelow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5797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Straight Arrow Connector 73"/>
          <p:cNvCxnSpPr/>
          <p:nvPr/>
        </p:nvCxnSpPr>
        <p:spPr>
          <a:xfrm rot="5400000">
            <a:off x="5636988" y="4330700"/>
            <a:ext cx="1335313" cy="1005113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>
            <a:off x="6261103" y="4976587"/>
            <a:ext cx="1436912" cy="3631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16200000" flipH="1">
            <a:off x="7003142" y="4383314"/>
            <a:ext cx="1382485" cy="1063169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Patch filtering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Visibility consistency</a:t>
            </a:r>
          </a:p>
        </p:txBody>
      </p:sp>
      <p:grpSp>
        <p:nvGrpSpPr>
          <p:cNvPr id="4" name="Group 100"/>
          <p:cNvGrpSpPr/>
          <p:nvPr/>
        </p:nvGrpSpPr>
        <p:grpSpPr>
          <a:xfrm>
            <a:off x="7394056" y="2321491"/>
            <a:ext cx="381000" cy="269309"/>
            <a:chOff x="2329543" y="2815771"/>
            <a:chExt cx="381000" cy="269309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07"/>
          <p:cNvGrpSpPr/>
          <p:nvPr/>
        </p:nvGrpSpPr>
        <p:grpSpPr>
          <a:xfrm rot="1382953">
            <a:off x="7976412" y="2400168"/>
            <a:ext cx="381000" cy="269309"/>
            <a:chOff x="2329543" y="2815771"/>
            <a:chExt cx="381000" cy="269309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10"/>
          <p:cNvGrpSpPr/>
          <p:nvPr/>
        </p:nvGrpSpPr>
        <p:grpSpPr>
          <a:xfrm rot="21305804">
            <a:off x="6811700" y="2301790"/>
            <a:ext cx="381000" cy="269309"/>
            <a:chOff x="2329543" y="2815771"/>
            <a:chExt cx="381000" cy="269309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91"/>
          <p:cNvGrpSpPr/>
          <p:nvPr/>
        </p:nvGrpSpPr>
        <p:grpSpPr>
          <a:xfrm rot="20605403">
            <a:off x="5684500" y="2425138"/>
            <a:ext cx="381000" cy="269309"/>
            <a:chOff x="2329543" y="2815771"/>
            <a:chExt cx="381000" cy="269309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200"/>
          <p:cNvGrpSpPr/>
          <p:nvPr/>
        </p:nvGrpSpPr>
        <p:grpSpPr>
          <a:xfrm>
            <a:off x="6229344" y="2321491"/>
            <a:ext cx="381000" cy="269309"/>
            <a:chOff x="2329543" y="2815771"/>
            <a:chExt cx="381000" cy="269309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373838">
            <a:off x="8295836" y="5592443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27424">
            <a:off x="5683267" y="5668434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53857">
            <a:off x="7686236" y="5741904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21778">
            <a:off x="6356930" y="5750507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0614" y="5791200"/>
            <a:ext cx="182186" cy="24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6067798" y="6093023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Image2</a:t>
            </a:r>
            <a:endParaRPr lang="en-US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6762999" y="60960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Image3</a:t>
            </a:r>
            <a:endParaRPr lang="en-US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7458200" y="60960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Image4</a:t>
            </a:r>
            <a:endParaRPr lang="en-US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5372597" y="59436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Image1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8153400" y="5943600"/>
            <a:ext cx="723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Image5</a:t>
            </a:r>
            <a:endParaRPr lang="en-US" sz="1600" dirty="0"/>
          </a:p>
        </p:txBody>
      </p:sp>
      <p:graphicFrame>
        <p:nvGraphicFramePr>
          <p:cNvPr id="55" name="Object 37"/>
          <p:cNvGraphicFramePr>
            <a:graphicFrameLocks noChangeAspect="1"/>
          </p:cNvGraphicFramePr>
          <p:nvPr/>
        </p:nvGraphicFramePr>
        <p:xfrm>
          <a:off x="957943" y="3190875"/>
          <a:ext cx="3763962" cy="619125"/>
        </p:xfrm>
        <a:graphic>
          <a:graphicData uri="http://schemas.openxmlformats.org/presentationml/2006/ole">
            <p:oleObj spid="_x0000_s285697" name="Equation" r:id="rId5" imgW="1777680" imgH="291960" progId="Equation.3">
              <p:embed/>
            </p:oleObj>
          </a:graphicData>
        </a:graphic>
      </p:graphicFrame>
      <p:cxnSp>
        <p:nvCxnSpPr>
          <p:cNvPr id="71" name="Straight Arrow Connector 70"/>
          <p:cNvCxnSpPr/>
          <p:nvPr/>
        </p:nvCxnSpPr>
        <p:spPr>
          <a:xfrm rot="16200000" flipH="1">
            <a:off x="5758545" y="2964546"/>
            <a:ext cx="2786742" cy="23585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16200000" flipH="1">
            <a:off x="5584373" y="3537860"/>
            <a:ext cx="3018972" cy="12554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6200000" flipH="1">
            <a:off x="5519059" y="4111174"/>
            <a:ext cx="3040742" cy="1161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>
            <a:off x="5471887" y="3657604"/>
            <a:ext cx="3040746" cy="10087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5400000">
            <a:off x="5500918" y="3058889"/>
            <a:ext cx="2870201" cy="21372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35" name="Group 200"/>
          <p:cNvGrpSpPr/>
          <p:nvPr/>
        </p:nvGrpSpPr>
        <p:grpSpPr>
          <a:xfrm rot="21360170">
            <a:off x="6858000" y="3984939"/>
            <a:ext cx="381000" cy="269309"/>
            <a:chOff x="2329543" y="2815771"/>
            <a:chExt cx="381000" cy="269309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2329543" y="2815771"/>
              <a:ext cx="381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5400000">
              <a:off x="2380911" y="2952637"/>
              <a:ext cx="263298" cy="158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7239000" y="3805535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r>
              <a:rPr lang="en-US" sz="1600" dirty="0" smtClean="0">
                <a:solidFill>
                  <a:srgbClr val="FFC000"/>
                </a:solidFill>
              </a:rPr>
              <a:t>1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62600" y="19812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2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72200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3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78618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388218" y="1828800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5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074018" y="1976735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olidFill>
                  <a:srgbClr val="00B0F0"/>
                </a:solidFill>
              </a:rPr>
              <a:t>p</a:t>
            </a:r>
            <a:r>
              <a:rPr lang="en-US" sz="1600" dirty="0" smtClean="0">
                <a:solidFill>
                  <a:srgbClr val="00B0F0"/>
                </a:solidFill>
              </a:rPr>
              <a:t>6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8" name="Flowchart: Connector 87"/>
          <p:cNvSpPr/>
          <p:nvPr/>
        </p:nvSpPr>
        <p:spPr>
          <a:xfrm>
            <a:off x="957943" y="3124200"/>
            <a:ext cx="2013857" cy="762000"/>
          </a:xfrm>
          <a:prstGeom prst="flowChartConnector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lowchart: Connector 88"/>
          <p:cNvSpPr/>
          <p:nvPr/>
        </p:nvSpPr>
        <p:spPr>
          <a:xfrm>
            <a:off x="3167743" y="3124200"/>
            <a:ext cx="1556657" cy="762000"/>
          </a:xfrm>
          <a:prstGeom prst="flowChartConnector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805492" y="2590800"/>
            <a:ext cx="193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Filter out </a:t>
            </a:r>
            <a:r>
              <a:rPr lang="en-US" sz="2400" i="1" dirty="0" smtClean="0">
                <a:solidFill>
                  <a:srgbClr val="FFC000"/>
                </a:solidFill>
              </a:rPr>
              <a:t>p</a:t>
            </a:r>
            <a:r>
              <a:rPr lang="en-US" i="1" dirty="0" smtClean="0">
                <a:solidFill>
                  <a:srgbClr val="FFC000"/>
                </a:solidFill>
              </a:rPr>
              <a:t>1</a:t>
            </a:r>
            <a:r>
              <a:rPr lang="en-US" sz="2400" dirty="0" smtClean="0"/>
              <a:t> if</a:t>
            </a:r>
            <a:endParaRPr lang="en-US" sz="2400" dirty="0"/>
          </a:p>
        </p:txBody>
      </p:sp>
    </p:spTree>
    <p:custDataLst>
      <p:tags r:id="rId2"/>
    </p:custDataLst>
  </p:cSld>
  <p:clrMapOvr>
    <a:masterClrMapping/>
  </p:clrMapOvr>
  <p:transition advTm="104078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           </a:t>
            </a:r>
            <a:r>
              <a:rPr lang="en-US" dirty="0" smtClean="0">
                <a:solidFill>
                  <a:srgbClr val="FF0000"/>
                </a:solidFill>
              </a:rPr>
              <a:t>Hard to enforce regularization</a:t>
            </a:r>
            <a:endParaRPr lang="en-US" dirty="0" smtClean="0">
              <a:solidFill>
                <a:srgbClr val="00B0F0"/>
              </a:solidFill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5867400" y="4038600"/>
            <a:ext cx="2083118" cy="2068830"/>
            <a:chOff x="5867400" y="4038600"/>
            <a:chExt cx="2083118" cy="206883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7400" y="4038600"/>
              <a:ext cx="2083118" cy="2068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8"/>
            <p:cNvSpPr/>
            <p:nvPr/>
          </p:nvSpPr>
          <p:spPr>
            <a:xfrm rot="19393127">
              <a:off x="6988981" y="5330107"/>
              <a:ext cx="742657" cy="67873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17747140">
              <a:off x="6213886" y="5437460"/>
              <a:ext cx="742657" cy="5476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17671446">
              <a:off x="5857922" y="5078599"/>
              <a:ext cx="683812" cy="35212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 rot="19037934">
              <a:off x="6537679" y="4756707"/>
              <a:ext cx="640508" cy="43820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19302193">
              <a:off x="6271182" y="4501667"/>
              <a:ext cx="567755" cy="27065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 rot="19658047">
              <a:off x="7269871" y="4687142"/>
              <a:ext cx="641388" cy="52140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 rot="20405428">
              <a:off x="6805884" y="4188069"/>
              <a:ext cx="469603" cy="22386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91400" y="4114800"/>
              <a:ext cx="416232" cy="2093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 rot="20405428">
              <a:off x="7061666" y="4393857"/>
              <a:ext cx="464670" cy="304987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Left-Right Arrow 17"/>
          <p:cNvSpPr/>
          <p:nvPr/>
        </p:nvSpPr>
        <p:spPr>
          <a:xfrm>
            <a:off x="2362200" y="1828800"/>
            <a:ext cx="609600" cy="15240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169646"/>
            <a:ext cx="6705600" cy="42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672"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Patch-based MVS</a:t>
            </a:r>
            <a:r>
              <a:rPr lang="en-US" sz="3600" dirty="0" smtClean="0"/>
              <a:t> [Furukawa and Ponce 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#1. Feature detection</a:t>
            </a:r>
          </a:p>
          <a:p>
            <a:pPr marL="514350" indent="-514350">
              <a:buNone/>
            </a:pPr>
            <a:r>
              <a:rPr lang="en-US" dirty="0" smtClean="0"/>
              <a:t>#2. Initial feature matching</a:t>
            </a:r>
          </a:p>
          <a:p>
            <a:pPr marL="514350" indent="-514350">
              <a:buNone/>
            </a:pPr>
            <a:r>
              <a:rPr lang="en-US" dirty="0" smtClean="0"/>
              <a:t>#3. Patch expansion and filtering</a:t>
            </a:r>
            <a:endParaRPr lang="en-US" dirty="0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6634"/>
            <a:ext cx="7162800" cy="26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6031468"/>
            <a:ext cx="1308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928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16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4298" y="60314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</p:spTree>
  </p:cSld>
  <p:clrMapOvr>
    <a:masterClrMapping/>
  </p:clrMapOvr>
  <p:transition advTm="0">
    <p:cut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691203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691205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1206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691208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1209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691211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1212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91213" name="Text Box 13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33</a:t>
            </a:r>
          </a:p>
        </p:txBody>
      </p:sp>
    </p:spTree>
  </p:cSld>
  <p:clrMapOvr>
    <a:masterClrMapping/>
  </p:clrMapOvr>
  <p:transition advTm="15532">
    <p:cut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693251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693253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3254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693256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3257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693259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3260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93261" name="Text Box 13"/>
          <p:cNvSpPr txBox="1">
            <a:spLocks noChangeArrowheads="1"/>
          </p:cNvSpPr>
          <p:nvPr/>
        </p:nvSpPr>
        <p:spPr bwMode="auto">
          <a:xfrm>
            <a:off x="6400800" y="5943600"/>
            <a:ext cx="24542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ja-JP" sz="2400" dirty="0">
                <a:solidFill>
                  <a:srgbClr val="FFC000"/>
                </a:solidFill>
              </a:rPr>
              <a:t>Feature Detection</a:t>
            </a:r>
          </a:p>
        </p:txBody>
      </p:sp>
      <p:sp>
        <p:nvSpPr>
          <p:cNvPr id="693262" name="Text Box 14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34</a:t>
            </a:r>
          </a:p>
        </p:txBody>
      </p:sp>
    </p:spTree>
  </p:cSld>
  <p:clrMapOvr>
    <a:masterClrMapping/>
  </p:clrMapOvr>
  <p:transition advTm="547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695299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695301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5302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695304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5305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695307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5308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3985009">
            <a:off x="2478088" y="2419350"/>
            <a:ext cx="685800" cy="381000"/>
            <a:chOff x="816" y="2440"/>
            <a:chExt cx="624" cy="296"/>
          </a:xfrm>
        </p:grpSpPr>
        <p:sp>
          <p:nvSpPr>
            <p:cNvPr id="695311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5312" name="Line 16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5400000">
            <a:off x="914400" y="3657600"/>
            <a:ext cx="685800" cy="381000"/>
            <a:chOff x="816" y="2440"/>
            <a:chExt cx="624" cy="296"/>
          </a:xfrm>
        </p:grpSpPr>
        <p:sp>
          <p:nvSpPr>
            <p:cNvPr id="695314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5315" name="Line 19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 rot="5798319">
            <a:off x="2667000" y="5410200"/>
            <a:ext cx="685800" cy="381000"/>
            <a:chOff x="816" y="2440"/>
            <a:chExt cx="624" cy="296"/>
          </a:xfrm>
        </p:grpSpPr>
        <p:sp>
          <p:nvSpPr>
            <p:cNvPr id="695317" name="Line 21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5318" name="Line 22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5319" name="Text Box 23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35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715000" y="5943600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FFC000"/>
                </a:solidFill>
              </a:rPr>
              <a:t>Initial feature matching</a:t>
            </a:r>
            <a:endParaRPr lang="en-US" altLang="ja-JP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2235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697347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697349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7350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697352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7353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697355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7356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3985009">
            <a:off x="2478088" y="2419350"/>
            <a:ext cx="685800" cy="381000"/>
            <a:chOff x="816" y="2440"/>
            <a:chExt cx="624" cy="296"/>
          </a:xfrm>
        </p:grpSpPr>
        <p:sp>
          <p:nvSpPr>
            <p:cNvPr id="697359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60" name="Line 16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5400000">
            <a:off x="914400" y="3657600"/>
            <a:ext cx="685800" cy="381000"/>
            <a:chOff x="816" y="2440"/>
            <a:chExt cx="624" cy="296"/>
          </a:xfrm>
        </p:grpSpPr>
        <p:sp>
          <p:nvSpPr>
            <p:cNvPr id="697362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63" name="Line 19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 rot="5798319">
            <a:off x="2667000" y="5410200"/>
            <a:ext cx="685800" cy="381000"/>
            <a:chOff x="816" y="2440"/>
            <a:chExt cx="624" cy="296"/>
          </a:xfrm>
        </p:grpSpPr>
        <p:sp>
          <p:nvSpPr>
            <p:cNvPr id="697365" name="Line 21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66" name="Line 22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 rot="4908116">
            <a:off x="838200" y="2895600"/>
            <a:ext cx="685800" cy="381000"/>
            <a:chOff x="816" y="2440"/>
            <a:chExt cx="624" cy="296"/>
          </a:xfrm>
        </p:grpSpPr>
        <p:sp>
          <p:nvSpPr>
            <p:cNvPr id="697368" name="Line 24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69" name="Line 25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 rot="2982726">
            <a:off x="1981200" y="1600200"/>
            <a:ext cx="685800" cy="381000"/>
            <a:chOff x="816" y="2440"/>
            <a:chExt cx="624" cy="296"/>
          </a:xfrm>
        </p:grpSpPr>
        <p:sp>
          <p:nvSpPr>
            <p:cNvPr id="697371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72" name="Line 28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 rot="5400000">
            <a:off x="2743200" y="4572000"/>
            <a:ext cx="685800" cy="381000"/>
            <a:chOff x="816" y="2440"/>
            <a:chExt cx="624" cy="296"/>
          </a:xfrm>
        </p:grpSpPr>
        <p:sp>
          <p:nvSpPr>
            <p:cNvPr id="697374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75" name="Line 31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32"/>
          <p:cNvGrpSpPr>
            <a:grpSpLocks/>
          </p:cNvGrpSpPr>
          <p:nvPr/>
        </p:nvGrpSpPr>
        <p:grpSpPr bwMode="auto">
          <a:xfrm rot="6134660">
            <a:off x="2514600" y="6324600"/>
            <a:ext cx="685800" cy="381000"/>
            <a:chOff x="816" y="2440"/>
            <a:chExt cx="624" cy="296"/>
          </a:xfrm>
        </p:grpSpPr>
        <p:sp>
          <p:nvSpPr>
            <p:cNvPr id="697377" name="Line 33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7378" name="Line 34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7379" name="Text Box 35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36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6172200" y="5943600"/>
            <a:ext cx="266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FFC000"/>
                </a:solidFill>
              </a:rPr>
              <a:t>Expansion</a:t>
            </a:r>
            <a:endParaRPr lang="en-US" altLang="ja-JP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422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699395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699397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398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699400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01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699403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04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3985009">
            <a:off x="2478088" y="2419350"/>
            <a:ext cx="685800" cy="381000"/>
            <a:chOff x="816" y="2440"/>
            <a:chExt cx="624" cy="296"/>
          </a:xfrm>
        </p:grpSpPr>
        <p:sp>
          <p:nvSpPr>
            <p:cNvPr id="699407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9408" name="Line 16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5798319">
            <a:off x="2667000" y="5410200"/>
            <a:ext cx="685800" cy="381000"/>
            <a:chOff x="816" y="2440"/>
            <a:chExt cx="624" cy="296"/>
          </a:xfrm>
        </p:grpSpPr>
        <p:sp>
          <p:nvSpPr>
            <p:cNvPr id="699410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9411" name="Line 19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 rot="2982726">
            <a:off x="1981200" y="1600200"/>
            <a:ext cx="685800" cy="381000"/>
            <a:chOff x="816" y="2440"/>
            <a:chExt cx="624" cy="296"/>
          </a:xfrm>
        </p:grpSpPr>
        <p:sp>
          <p:nvSpPr>
            <p:cNvPr id="699413" name="Line 21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9414" name="Line 22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 rot="6134660">
            <a:off x="2514600" y="6324600"/>
            <a:ext cx="685800" cy="381000"/>
            <a:chOff x="816" y="2440"/>
            <a:chExt cx="624" cy="296"/>
          </a:xfrm>
        </p:grpSpPr>
        <p:sp>
          <p:nvSpPr>
            <p:cNvPr id="699416" name="Line 24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9417" name="Line 25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9418" name="Text Box 26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37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172200" y="5943600"/>
            <a:ext cx="266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FFC000"/>
                </a:solidFill>
              </a:rPr>
              <a:t>Filtering</a:t>
            </a:r>
            <a:endParaRPr lang="en-US" altLang="ja-JP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782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Algorithm Summary</a:t>
            </a:r>
          </a:p>
        </p:txBody>
      </p:sp>
      <p:sp>
        <p:nvSpPr>
          <p:cNvPr id="701443" name="Freeform 3"/>
          <p:cNvSpPr>
            <a:spLocks/>
          </p:cNvSpPr>
          <p:nvPr/>
        </p:nvSpPr>
        <p:spPr bwMode="auto">
          <a:xfrm>
            <a:off x="1676400" y="1447800"/>
            <a:ext cx="11811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4" y="864"/>
              </a:cxn>
              <a:cxn ang="0">
                <a:pos x="720" y="2304"/>
              </a:cxn>
              <a:cxn ang="0">
                <a:pos x="528" y="3360"/>
              </a:cxn>
            </a:cxnLst>
            <a:rect l="0" t="0" r="r" b="b"/>
            <a:pathLst>
              <a:path w="744" h="3360">
                <a:moveTo>
                  <a:pt x="0" y="0"/>
                </a:moveTo>
                <a:cubicBezTo>
                  <a:pt x="252" y="240"/>
                  <a:pt x="504" y="480"/>
                  <a:pt x="624" y="864"/>
                </a:cubicBezTo>
                <a:cubicBezTo>
                  <a:pt x="744" y="1248"/>
                  <a:pt x="736" y="1888"/>
                  <a:pt x="720" y="2304"/>
                </a:cubicBezTo>
                <a:cubicBezTo>
                  <a:pt x="704" y="2720"/>
                  <a:pt x="616" y="3040"/>
                  <a:pt x="528" y="336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012109">
            <a:off x="7041356" y="1569244"/>
            <a:ext cx="360363" cy="574675"/>
            <a:chOff x="624" y="3227"/>
            <a:chExt cx="227" cy="362"/>
          </a:xfrm>
        </p:grpSpPr>
        <p:sp>
          <p:nvSpPr>
            <p:cNvPr id="701445" name="AutoShape 5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1446" name="Rectangle 6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5239878">
            <a:off x="7269956" y="3474244"/>
            <a:ext cx="360363" cy="574675"/>
            <a:chOff x="624" y="3227"/>
            <a:chExt cx="227" cy="362"/>
          </a:xfrm>
        </p:grpSpPr>
        <p:sp>
          <p:nvSpPr>
            <p:cNvPr id="701448" name="AutoShape 8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1449" name="Rectangle 9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5957477">
            <a:off x="7269956" y="5074444"/>
            <a:ext cx="360363" cy="574675"/>
            <a:chOff x="624" y="3227"/>
            <a:chExt cx="227" cy="362"/>
          </a:xfrm>
        </p:grpSpPr>
        <p:sp>
          <p:nvSpPr>
            <p:cNvPr id="701451" name="AutoShape 11"/>
            <p:cNvSpPr>
              <a:spLocks noChangeArrowheads="1"/>
            </p:cNvSpPr>
            <p:nvPr/>
          </p:nvSpPr>
          <p:spPr bwMode="auto">
            <a:xfrm>
              <a:off x="624" y="3408"/>
              <a:ext cx="227" cy="18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1452" name="Rectangle 12"/>
            <p:cNvSpPr>
              <a:spLocks noChangeArrowheads="1"/>
            </p:cNvSpPr>
            <p:nvPr/>
          </p:nvSpPr>
          <p:spPr bwMode="auto">
            <a:xfrm rot="5400000">
              <a:off x="625" y="3273"/>
              <a:ext cx="227" cy="1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3985009">
            <a:off x="2478088" y="2419350"/>
            <a:ext cx="685800" cy="381000"/>
            <a:chOff x="816" y="2440"/>
            <a:chExt cx="624" cy="296"/>
          </a:xfrm>
        </p:grpSpPr>
        <p:sp>
          <p:nvSpPr>
            <p:cNvPr id="701455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56" name="Line 16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5798319">
            <a:off x="2667000" y="5410200"/>
            <a:ext cx="685800" cy="381000"/>
            <a:chOff x="816" y="2440"/>
            <a:chExt cx="624" cy="296"/>
          </a:xfrm>
        </p:grpSpPr>
        <p:sp>
          <p:nvSpPr>
            <p:cNvPr id="701458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59" name="Line 19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 rot="2982726">
            <a:off x="1981200" y="1600200"/>
            <a:ext cx="685800" cy="381000"/>
            <a:chOff x="816" y="2440"/>
            <a:chExt cx="624" cy="296"/>
          </a:xfrm>
        </p:grpSpPr>
        <p:sp>
          <p:nvSpPr>
            <p:cNvPr id="701461" name="Line 21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62" name="Line 22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 rot="6134660">
            <a:off x="2514600" y="6324600"/>
            <a:ext cx="685800" cy="381000"/>
            <a:chOff x="816" y="2440"/>
            <a:chExt cx="624" cy="296"/>
          </a:xfrm>
        </p:grpSpPr>
        <p:sp>
          <p:nvSpPr>
            <p:cNvPr id="701464" name="Line 24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65" name="Line 25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 rot="5400000">
            <a:off x="2743200" y="4572000"/>
            <a:ext cx="685800" cy="381000"/>
            <a:chOff x="816" y="2440"/>
            <a:chExt cx="624" cy="296"/>
          </a:xfrm>
        </p:grpSpPr>
        <p:sp>
          <p:nvSpPr>
            <p:cNvPr id="701467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68" name="Line 28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 rot="4969871">
            <a:off x="2743200" y="3505200"/>
            <a:ext cx="685800" cy="381000"/>
            <a:chOff x="816" y="2440"/>
            <a:chExt cx="624" cy="296"/>
          </a:xfrm>
        </p:grpSpPr>
        <p:sp>
          <p:nvSpPr>
            <p:cNvPr id="701470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624" cy="0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1471" name="Line 31"/>
            <p:cNvSpPr>
              <a:spLocks noChangeShapeType="1"/>
            </p:cNvSpPr>
            <p:nvPr/>
          </p:nvSpPr>
          <p:spPr bwMode="auto">
            <a:xfrm flipV="1">
              <a:off x="1128" y="2440"/>
              <a:ext cx="0" cy="28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1472" name="Text Box 32"/>
          <p:cNvSpPr txBox="1">
            <a:spLocks noChangeArrowheads="1"/>
          </p:cNvSpPr>
          <p:nvPr/>
        </p:nvSpPr>
        <p:spPr bwMode="auto">
          <a:xfrm>
            <a:off x="8705850" y="14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bg1"/>
                </a:solidFill>
              </a:rPr>
              <a:t>38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6172200" y="5943600"/>
            <a:ext cx="266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FFC000"/>
                </a:solidFill>
              </a:rPr>
              <a:t>Expansion</a:t>
            </a:r>
            <a:endParaRPr lang="en-US" altLang="ja-JP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203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1422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&amp; after expansion/filtering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51856" y="5955268"/>
            <a:ext cx="2900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Before expansion/filtering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245876" y="5943600"/>
            <a:ext cx="2741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After expansion/filtering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controls>
      <p:control spid="572417" name="WindowsMediaPlayer1" r:id="rId2" imgW="5334745" imgH="4695238"/>
      <p:control spid="572418" name="WindowsMediaPlayer2" r:id="rId3" imgW="5334745" imgH="4695238"/>
    </p:controls>
  </p:cSld>
  <p:clrMapOvr>
    <a:masterClrMapping/>
  </p:clrMapOvr>
  <p:transition advTm="25765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95" name="Text Box 7"/>
          <p:cNvSpPr txBox="1">
            <a:spLocks noChangeArrowheads="1"/>
          </p:cNvSpPr>
          <p:nvPr/>
        </p:nvSpPr>
        <p:spPr bwMode="auto">
          <a:xfrm>
            <a:off x="1371600" y="5562600"/>
            <a:ext cx="21352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/>
              <a:t>Skull - 24 </a:t>
            </a:r>
            <a:r>
              <a:rPr lang="en-US" altLang="ja-JP" sz="2000" dirty="0"/>
              <a:t>images</a:t>
            </a:r>
          </a:p>
          <a:p>
            <a:pPr algn="ctr"/>
            <a:r>
              <a:rPr lang="en-US" altLang="ja-JP" sz="2000" dirty="0" smtClean="0"/>
              <a:t>2000x2000 [pixels]</a:t>
            </a:r>
            <a:endParaRPr lang="en-US" altLang="ja-JP" sz="2000" dirty="0"/>
          </a:p>
        </p:txBody>
      </p:sp>
      <p:sp>
        <p:nvSpPr>
          <p:cNvPr id="1113099" name="Text Box 11"/>
          <p:cNvSpPr txBox="1">
            <a:spLocks noChangeArrowheads="1"/>
          </p:cNvSpPr>
          <p:nvPr/>
        </p:nvSpPr>
        <p:spPr bwMode="auto">
          <a:xfrm>
            <a:off x="5206771" y="5562600"/>
            <a:ext cx="3277949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/>
              <a:t>Face - </a:t>
            </a:r>
            <a:r>
              <a:rPr lang="en-US" altLang="ja-JP" sz="2000" dirty="0"/>
              <a:t>4 images</a:t>
            </a:r>
          </a:p>
          <a:p>
            <a:pPr algn="ctr"/>
            <a:r>
              <a:rPr lang="en-US" altLang="ja-JP" sz="2000" dirty="0" smtClean="0"/>
              <a:t>1400x2200 [pixels]</a:t>
            </a:r>
          </a:p>
          <a:p>
            <a:pPr algn="ctr"/>
            <a:r>
              <a:rPr lang="en-US" altLang="ja-JP" sz="1600" dirty="0" smtClean="0"/>
              <a:t>(Courtesy of Industrial Light &amp; Magic)</a:t>
            </a:r>
          </a:p>
        </p:txBody>
      </p:sp>
      <p:pic>
        <p:nvPicPr>
          <p:cNvPr id="446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6543" y="3299282"/>
            <a:ext cx="1764057" cy="211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5503" y="762000"/>
            <a:ext cx="1743640" cy="259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3943" y="2935260"/>
            <a:ext cx="1764056" cy="247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4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3943" y="762001"/>
            <a:ext cx="1764057" cy="258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Group 23"/>
          <p:cNvGrpSpPr/>
          <p:nvPr/>
        </p:nvGrpSpPr>
        <p:grpSpPr>
          <a:xfrm>
            <a:off x="228600" y="762000"/>
            <a:ext cx="4499429" cy="4724400"/>
            <a:chOff x="304800" y="609600"/>
            <a:chExt cx="4572000" cy="4800600"/>
          </a:xfrm>
        </p:grpSpPr>
        <p:pic>
          <p:nvPicPr>
            <p:cNvPr id="44647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60320" y="2971800"/>
              <a:ext cx="231648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69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4800" y="609600"/>
              <a:ext cx="243840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70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38400" y="609601"/>
              <a:ext cx="2438400" cy="256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6471" name="Picture 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04800" y="2971800"/>
              <a:ext cx="231648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209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patches?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Flexible           </a:t>
            </a:r>
            <a:r>
              <a:rPr lang="en-US" dirty="0" smtClean="0">
                <a:solidFill>
                  <a:srgbClr val="FF0000"/>
                </a:solidFill>
              </a:rPr>
              <a:t>Hard to enforce regularization</a:t>
            </a:r>
            <a:endParaRPr lang="en-US" dirty="0" smtClean="0">
              <a:solidFill>
                <a:srgbClr val="00B0F0"/>
              </a:solidFill>
            </a:endParaRPr>
          </a:p>
        </p:txBody>
      </p:sp>
      <p:sp>
        <p:nvSpPr>
          <p:cNvPr id="18" name="Left-Right Arrow 17"/>
          <p:cNvSpPr/>
          <p:nvPr/>
        </p:nvSpPr>
        <p:spPr>
          <a:xfrm>
            <a:off x="2362200" y="1828800"/>
            <a:ext cx="609600" cy="152400"/>
          </a:xfrm>
          <a:prstGeom prst="left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4" name="Group 31"/>
          <p:cNvGrpSpPr/>
          <p:nvPr/>
        </p:nvGrpSpPr>
        <p:grpSpPr>
          <a:xfrm>
            <a:off x="152400" y="3522663"/>
            <a:ext cx="8839200" cy="2878137"/>
            <a:chOff x="901334" y="3522663"/>
            <a:chExt cx="8839200" cy="2878137"/>
          </a:xfrm>
        </p:grpSpPr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01334" y="3522663"/>
              <a:ext cx="1918066" cy="287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22468" y="3522663"/>
              <a:ext cx="1918066" cy="287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35"/>
          <p:cNvGrpSpPr/>
          <p:nvPr/>
        </p:nvGrpSpPr>
        <p:grpSpPr>
          <a:xfrm>
            <a:off x="836979" y="5351378"/>
            <a:ext cx="7273642" cy="262021"/>
            <a:chOff x="1954837" y="4419600"/>
            <a:chExt cx="14807058" cy="533400"/>
          </a:xfrm>
        </p:grpSpPr>
        <p:sp>
          <p:nvSpPr>
            <p:cNvPr id="48" name="Rounded Rectangle 47"/>
            <p:cNvSpPr/>
            <p:nvPr/>
          </p:nvSpPr>
          <p:spPr>
            <a:xfrm>
              <a:off x="1954837" y="4419600"/>
              <a:ext cx="533400" cy="5334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16228495" y="4419600"/>
              <a:ext cx="533400" cy="5334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592371" y="6107668"/>
            <a:ext cx="8018229" cy="369332"/>
            <a:chOff x="1341305" y="6107668"/>
            <a:chExt cx="8018229" cy="369332"/>
          </a:xfrm>
        </p:grpSpPr>
        <p:sp>
          <p:nvSpPr>
            <p:cNvPr id="51" name="TextBox 50"/>
            <p:cNvSpPr txBox="1"/>
            <p:nvPr/>
          </p:nvSpPr>
          <p:spPr>
            <a:xfrm>
              <a:off x="1341305" y="6107668"/>
              <a:ext cx="109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9x9 pixels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62439" y="6107668"/>
              <a:ext cx="109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9x9 pixels</a:t>
              </a:r>
              <a:endParaRPr lang="en-US" dirty="0"/>
            </a:p>
          </p:txBody>
        </p:sp>
      </p:grpSp>
      <p:grpSp>
        <p:nvGrpSpPr>
          <p:cNvPr id="7" name="Group 29"/>
          <p:cNvGrpSpPr/>
          <p:nvPr/>
        </p:nvGrpSpPr>
        <p:grpSpPr>
          <a:xfrm>
            <a:off x="403981" y="3223380"/>
            <a:ext cx="8359019" cy="1424819"/>
            <a:chOff x="-4076716" y="3780631"/>
            <a:chExt cx="13858399" cy="2362200"/>
          </a:xfrm>
        </p:grpSpPr>
        <p:pic>
          <p:nvPicPr>
            <p:cNvPr id="26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4076716" y="3780631"/>
              <a:ext cx="2362204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19479" y="3780631"/>
              <a:ext cx="2362204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30"/>
          <p:cNvGrpSpPr/>
          <p:nvPr/>
        </p:nvGrpSpPr>
        <p:grpSpPr>
          <a:xfrm>
            <a:off x="2365715" y="2286000"/>
            <a:ext cx="4416085" cy="1600200"/>
            <a:chOff x="-5410108" y="3780631"/>
            <a:chExt cx="6518980" cy="2362200"/>
          </a:xfrm>
        </p:grpSpPr>
        <p:pic>
          <p:nvPicPr>
            <p:cNvPr id="32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5410108" y="3780631"/>
              <a:ext cx="2355168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-1253327" y="3780631"/>
              <a:ext cx="2362199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35"/>
          <p:cNvGrpSpPr/>
          <p:nvPr/>
        </p:nvGrpSpPr>
        <p:grpSpPr>
          <a:xfrm>
            <a:off x="381000" y="3200400"/>
            <a:ext cx="8382000" cy="1447800"/>
            <a:chOff x="1954837" y="4419600"/>
            <a:chExt cx="17063359" cy="2947308"/>
          </a:xfrm>
        </p:grpSpPr>
        <p:sp>
          <p:nvSpPr>
            <p:cNvPr id="35" name="Rounded Rectangle 34"/>
            <p:cNvSpPr/>
            <p:nvPr/>
          </p:nvSpPr>
          <p:spPr>
            <a:xfrm>
              <a:off x="1954837" y="4419600"/>
              <a:ext cx="2947307" cy="2947308"/>
            </a:xfrm>
            <a:prstGeom prst="roundRect">
              <a:avLst/>
            </a:prstGeom>
            <a:noFill/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16073374" y="4419600"/>
              <a:ext cx="2944822" cy="2944822"/>
            </a:xfrm>
            <a:prstGeom prst="roundRect">
              <a:avLst/>
            </a:prstGeom>
            <a:noFill/>
            <a:ln w="762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34"/>
          <p:cNvGrpSpPr/>
          <p:nvPr/>
        </p:nvGrpSpPr>
        <p:grpSpPr>
          <a:xfrm>
            <a:off x="1066800" y="3581400"/>
            <a:ext cx="7255933" cy="321733"/>
            <a:chOff x="1828800" y="4419600"/>
            <a:chExt cx="12029591" cy="533400"/>
          </a:xfrm>
        </p:grpSpPr>
        <p:sp>
          <p:nvSpPr>
            <p:cNvPr id="29" name="Rounded Rectangle 28"/>
            <p:cNvSpPr/>
            <p:nvPr/>
          </p:nvSpPr>
          <p:spPr>
            <a:xfrm>
              <a:off x="1828800" y="4419600"/>
              <a:ext cx="533400" cy="533400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13324991" y="4419600"/>
              <a:ext cx="533400" cy="533400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34"/>
          <p:cNvGrpSpPr/>
          <p:nvPr/>
        </p:nvGrpSpPr>
        <p:grpSpPr>
          <a:xfrm>
            <a:off x="2341421" y="2286000"/>
            <a:ext cx="4440378" cy="1600200"/>
            <a:chOff x="1828800" y="4419600"/>
            <a:chExt cx="1480122" cy="533400"/>
          </a:xfrm>
        </p:grpSpPr>
        <p:sp>
          <p:nvSpPr>
            <p:cNvPr id="38" name="Rounded Rectangle 37"/>
            <p:cNvSpPr/>
            <p:nvPr/>
          </p:nvSpPr>
          <p:spPr>
            <a:xfrm>
              <a:off x="1828800" y="4419600"/>
              <a:ext cx="533400" cy="533400"/>
            </a:xfrm>
            <a:prstGeom prst="round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2775524" y="4419600"/>
              <a:ext cx="533398" cy="533400"/>
            </a:xfrm>
            <a:prstGeom prst="round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4038600" y="2754868"/>
            <a:ext cx="1066800" cy="445532"/>
            <a:chOff x="4038600" y="2678668"/>
            <a:chExt cx="1066800" cy="445532"/>
          </a:xfrm>
        </p:grpSpPr>
        <p:sp>
          <p:nvSpPr>
            <p:cNvPr id="40" name="TextBox 39"/>
            <p:cNvSpPr txBox="1"/>
            <p:nvPr/>
          </p:nvSpPr>
          <p:spPr>
            <a:xfrm>
              <a:off x="4052779" y="2678668"/>
              <a:ext cx="9764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matches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41" name="Left-Right Arrow 40"/>
            <p:cNvSpPr/>
            <p:nvPr/>
          </p:nvSpPr>
          <p:spPr>
            <a:xfrm>
              <a:off x="4038600" y="2971800"/>
              <a:ext cx="1066800" cy="152400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371725" y="4724400"/>
            <a:ext cx="4395816" cy="1595410"/>
            <a:chOff x="2371725" y="4572000"/>
            <a:chExt cx="4395816" cy="1595410"/>
          </a:xfrm>
        </p:grpSpPr>
        <p:pic>
          <p:nvPicPr>
            <p:cNvPr id="305155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371725" y="4576734"/>
              <a:ext cx="1590675" cy="159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5156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81600" y="4572000"/>
              <a:ext cx="1585941" cy="1595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Group 34"/>
          <p:cNvGrpSpPr/>
          <p:nvPr/>
        </p:nvGrpSpPr>
        <p:grpSpPr>
          <a:xfrm>
            <a:off x="457200" y="3640667"/>
            <a:ext cx="7255933" cy="321733"/>
            <a:chOff x="1828800" y="4419600"/>
            <a:chExt cx="12029591" cy="533400"/>
          </a:xfrm>
        </p:grpSpPr>
        <p:sp>
          <p:nvSpPr>
            <p:cNvPr id="37" name="Rounded Rectangle 36"/>
            <p:cNvSpPr/>
            <p:nvPr/>
          </p:nvSpPr>
          <p:spPr>
            <a:xfrm>
              <a:off x="1828800" y="4419600"/>
              <a:ext cx="533400" cy="533400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13324991" y="4419600"/>
              <a:ext cx="533400" cy="533400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34"/>
          <p:cNvGrpSpPr/>
          <p:nvPr/>
        </p:nvGrpSpPr>
        <p:grpSpPr>
          <a:xfrm>
            <a:off x="2341422" y="4724400"/>
            <a:ext cx="4440378" cy="1600200"/>
            <a:chOff x="1828800" y="4419600"/>
            <a:chExt cx="1480122" cy="533400"/>
          </a:xfrm>
        </p:grpSpPr>
        <p:sp>
          <p:nvSpPr>
            <p:cNvPr id="44" name="Rounded Rectangle 43"/>
            <p:cNvSpPr/>
            <p:nvPr/>
          </p:nvSpPr>
          <p:spPr>
            <a:xfrm>
              <a:off x="1828800" y="4419600"/>
              <a:ext cx="533400" cy="533400"/>
            </a:xfrm>
            <a:prstGeom prst="round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2775524" y="4419600"/>
              <a:ext cx="533398" cy="533400"/>
            </a:xfrm>
            <a:prstGeom prst="round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38600" y="5269468"/>
            <a:ext cx="1066800" cy="445532"/>
            <a:chOff x="4038600" y="5117068"/>
            <a:chExt cx="1066800" cy="445532"/>
          </a:xfrm>
        </p:grpSpPr>
        <p:sp>
          <p:nvSpPr>
            <p:cNvPr id="56" name="TextBox 55"/>
            <p:cNvSpPr txBox="1"/>
            <p:nvPr/>
          </p:nvSpPr>
          <p:spPr>
            <a:xfrm>
              <a:off x="4052779" y="5117068"/>
              <a:ext cx="9764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matches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57" name="Left-Right Arrow 56"/>
            <p:cNvSpPr/>
            <p:nvPr/>
          </p:nvSpPr>
          <p:spPr>
            <a:xfrm>
              <a:off x="4038600" y="5410200"/>
              <a:ext cx="1066800" cy="152400"/>
            </a:xfrm>
            <a:prstGeom prst="left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02775" y="4114800"/>
            <a:ext cx="2283757" cy="369332"/>
            <a:chOff x="3902775" y="4114800"/>
            <a:chExt cx="2283757" cy="369332"/>
          </a:xfrm>
        </p:grpSpPr>
        <p:sp>
          <p:nvSpPr>
            <p:cNvPr id="59" name="Left-Right Arrow 58"/>
            <p:cNvSpPr/>
            <p:nvPr/>
          </p:nvSpPr>
          <p:spPr>
            <a:xfrm rot="2511672">
              <a:off x="3924466" y="4222780"/>
              <a:ext cx="1295400" cy="152400"/>
            </a:xfrm>
            <a:prstGeom prst="leftRightArrow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Left-Right Arrow 59"/>
            <p:cNvSpPr/>
            <p:nvPr/>
          </p:nvSpPr>
          <p:spPr>
            <a:xfrm rot="8100000">
              <a:off x="3902775" y="4212525"/>
              <a:ext cx="1295400" cy="152400"/>
            </a:xfrm>
            <a:prstGeom prst="leftRightArrow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24400" y="4114800"/>
              <a:ext cx="1462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Do not match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530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69346" name="WindowsMediaPlayer1" r:id="rId2" imgW="4571429" imgH="3428571"/>
      <p:control spid="569350" name="WindowsMediaPlayer2" r:id="rId3" imgW="4571429" imgH="3428571"/>
      <p:control spid="569351" name="WindowsMediaPlayer3" r:id="rId4" imgW="4571429" imgH="3428571"/>
      <p:control spid="569352" name="WindowsMediaPlayer4" r:id="rId5" imgW="4571429" imgH="3428571"/>
    </p:controls>
  </p:cSld>
  <p:clrMapOvr>
    <a:masterClrMapping/>
  </p:clrMapOvr>
  <p:transition advTm="45625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7693" y="1654917"/>
            <a:ext cx="2209800" cy="14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431" name="Text Box 7"/>
          <p:cNvSpPr txBox="1">
            <a:spLocks noChangeArrowheads="1"/>
          </p:cNvSpPr>
          <p:nvPr/>
        </p:nvSpPr>
        <p:spPr bwMode="auto">
          <a:xfrm>
            <a:off x="341139" y="4686300"/>
            <a:ext cx="3926061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/>
              <a:t>Steps - </a:t>
            </a:r>
            <a:r>
              <a:rPr lang="en-US" altLang="ja-JP" dirty="0"/>
              <a:t>7 images</a:t>
            </a:r>
          </a:p>
          <a:p>
            <a:pPr algn="ctr"/>
            <a:r>
              <a:rPr lang="en-US" altLang="ja-JP" dirty="0" smtClean="0"/>
              <a:t>1500x1000</a:t>
            </a:r>
            <a:br>
              <a:rPr lang="en-US" altLang="ja-JP" dirty="0" smtClean="0"/>
            </a:br>
            <a:r>
              <a:rPr lang="en-US" altLang="ja-JP" dirty="0" smtClean="0"/>
              <a:t>(Courtesy of Industrial</a:t>
            </a:r>
            <a:br>
              <a:rPr lang="en-US" altLang="ja-JP" dirty="0" smtClean="0"/>
            </a:br>
            <a:r>
              <a:rPr lang="en-US" altLang="ja-JP" dirty="0" smtClean="0"/>
              <a:t>Light &amp; Magic)</a:t>
            </a:r>
          </a:p>
        </p:txBody>
      </p:sp>
      <p:sp>
        <p:nvSpPr>
          <p:cNvPr id="1127432" name="Text Box 8"/>
          <p:cNvSpPr txBox="1">
            <a:spLocks noChangeArrowheads="1"/>
          </p:cNvSpPr>
          <p:nvPr/>
        </p:nvSpPr>
        <p:spPr bwMode="auto">
          <a:xfrm>
            <a:off x="5492293" y="4686300"/>
            <a:ext cx="2711933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/>
              <a:t>Wall - </a:t>
            </a:r>
            <a:r>
              <a:rPr lang="en-US" altLang="ja-JP" dirty="0"/>
              <a:t>7 images</a:t>
            </a:r>
          </a:p>
          <a:p>
            <a:pPr algn="ctr"/>
            <a:r>
              <a:rPr lang="en-US" altLang="ja-JP" dirty="0" smtClean="0"/>
              <a:t>1500x1400</a:t>
            </a:r>
          </a:p>
          <a:p>
            <a:pPr algn="ctr"/>
            <a:r>
              <a:rPr lang="en-US" altLang="ja-JP" dirty="0" smtClean="0"/>
              <a:t>(Courtesy of Industrial Light &amp; Magic)</a:t>
            </a:r>
          </a:p>
        </p:txBody>
      </p:sp>
      <p:pic>
        <p:nvPicPr>
          <p:cNvPr id="4597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54918"/>
            <a:ext cx="2215693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7693" y="3102717"/>
            <a:ext cx="2209800" cy="146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3102718"/>
            <a:ext cx="2209800" cy="146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8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1680454"/>
            <a:ext cx="2133600" cy="141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8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3077184"/>
            <a:ext cx="2133600" cy="141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8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3073130"/>
            <a:ext cx="2133600" cy="141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780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0" y="1680454"/>
            <a:ext cx="2133600" cy="141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906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66273" name="WindowsMediaPlayer1" r:id="rId2" imgW="4571429" imgH="3428571"/>
      <p:control spid="566274" name="WindowsMediaPlayer2" r:id="rId3" imgW="4571429" imgH="3428571"/>
      <p:control spid="566275" name="WindowsMediaPlayer3" r:id="rId4" imgW="4571429" imgH="3428571"/>
      <p:control spid="566276" name="WindowsMediaPlayer4" r:id="rId5" imgW="4571429" imgH="3428571"/>
    </p:controls>
  </p:cSld>
  <p:clrMapOvr>
    <a:masterClrMapping/>
  </p:clrMapOvr>
  <p:transition advTm="39468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7962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505860" name="Picture 4" descr="http://grail.cs.washington.edu/software/pmvs/images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2"/>
            <a:ext cx="4645516" cy="3245210"/>
          </a:xfrm>
          <a:prstGeom prst="rect">
            <a:avLst/>
          </a:prstGeom>
          <a:noFill/>
        </p:spPr>
      </p:pic>
      <p:pic>
        <p:nvPicPr>
          <p:cNvPr id="505862" name="Picture 6" descr="http://grail.cs.washington.edu/software/pmvs/images/co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562"/>
            <a:ext cx="4572000" cy="3154190"/>
          </a:xfrm>
          <a:prstGeom prst="rect">
            <a:avLst/>
          </a:prstGeom>
          <a:noFill/>
        </p:spPr>
      </p:pic>
      <p:pic>
        <p:nvPicPr>
          <p:cNvPr id="505858" name="Picture 2" descr="http://grail.cs.washington.edu/software/pmvs/images/henry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06762"/>
            <a:ext cx="9144001" cy="2838824"/>
          </a:xfrm>
          <a:prstGeom prst="rect">
            <a:avLst/>
          </a:prstGeom>
          <a:noFill/>
        </p:spPr>
      </p:pic>
    </p:spTree>
  </p:cSld>
  <p:clrMapOvr>
    <a:masterClrMapping/>
  </p:clrMapOvr>
  <p:transition advTm="29093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Large-scale MVS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See</a:t>
            </a:r>
            <a:r>
              <a:rPr kumimoji="1" lang="en-US" altLang="ja-JP" baseline="0" dirty="0" smtClean="0"/>
              <a:t> the video.</a:t>
            </a:r>
          </a:p>
          <a:p>
            <a:r>
              <a:rPr kumimoji="1" lang="en-US" altLang="ja-JP" baseline="0" dirty="0" smtClean="0"/>
              <a:t>Come to the poster on Wed for details.</a:t>
            </a:r>
            <a:endParaRPr kumimoji="1" lang="ja-JP" altLang="en-US"/>
          </a:p>
        </p:txBody>
      </p:sp>
    </p:spTree>
  </p:cSld>
  <p:clrMapOvr>
    <a:masterClrMapping/>
  </p:clrMapOvr>
  <p:transition advTm="14157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715778" name="WindowsMediaPlayer2" r:id="rId2" imgW="9142857" imgH="6857143"/>
    </p:controls>
  </p:cSld>
  <p:clrMapOvr>
    <a:masterClrMapping/>
  </p:clrMapOvr>
  <p:transition advTm="173843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“Accurate” and “best”</a:t>
            </a:r>
            <a:br>
              <a:rPr lang="en-US" dirty="0" smtClean="0"/>
            </a:br>
            <a:r>
              <a:rPr lang="en-US" dirty="0" smtClean="0"/>
              <a:t>algorithm according to</a:t>
            </a:r>
            <a:br>
              <a:rPr lang="en-US" dirty="0" smtClean="0"/>
            </a:br>
            <a:r>
              <a:rPr lang="en-US" dirty="0" smtClean="0"/>
              <a:t>the evaluations</a:t>
            </a:r>
            <a:endParaRPr lang="en-US" dirty="0"/>
          </a:p>
        </p:txBody>
      </p:sp>
      <p:pic>
        <p:nvPicPr>
          <p:cNvPr id="513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872863"/>
            <a:ext cx="4038600" cy="507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105400" y="914400"/>
            <a:ext cx="3606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Multi-view stereo evaluation</a:t>
            </a:r>
          </a:p>
          <a:p>
            <a:r>
              <a:rPr lang="en-US" dirty="0" smtClean="0">
                <a:hlinkClick r:id="rId4"/>
              </a:rPr>
              <a:t>http://vision.middlebury.edu/mview</a:t>
            </a:r>
            <a:endParaRPr lang="en-US" dirty="0" smtClean="0"/>
          </a:p>
          <a:p>
            <a:r>
              <a:rPr lang="en-US" dirty="0" smtClean="0"/>
              <a:t>D. </a:t>
            </a:r>
            <a:r>
              <a:rPr lang="en-US" dirty="0" err="1" smtClean="0"/>
              <a:t>Scharstein</a:t>
            </a:r>
            <a:r>
              <a:rPr lang="en-US" dirty="0" smtClean="0"/>
              <a:t> et al.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2514600" y="3352800"/>
            <a:ext cx="381000" cy="6858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55581" y="4267200"/>
            <a:ext cx="29354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</a:rPr>
              <a:t>Extremely bad way</a:t>
            </a:r>
          </a:p>
          <a:p>
            <a:r>
              <a:rPr lang="en-US" sz="2800" dirty="0" smtClean="0">
                <a:solidFill>
                  <a:srgbClr val="FFC000"/>
                </a:solidFill>
              </a:rPr>
              <a:t>to understand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629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Take-home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Flexible</a:t>
            </a:r>
          </a:p>
          <a:p>
            <a:r>
              <a:rPr lang="en-US" dirty="0" smtClean="0"/>
              <a:t>Extracts pure 3D data w/o interpolation</a:t>
            </a:r>
          </a:p>
        </p:txBody>
      </p:sp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Take-home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Flexible</a:t>
            </a:r>
          </a:p>
          <a:p>
            <a:r>
              <a:rPr lang="en-US" dirty="0" smtClean="0"/>
              <a:t>Extracts pure 3D data w/o interpolation</a:t>
            </a:r>
          </a:p>
          <a:p>
            <a:r>
              <a:rPr lang="en-US" dirty="0" smtClean="0"/>
              <a:t>Effective for scenes with lots of holes</a:t>
            </a:r>
          </a:p>
        </p:txBody>
      </p:sp>
    </p:spTree>
  </p:cSld>
  <p:clrMapOvr>
    <a:masterClrMapping/>
  </p:clrMapOvr>
  <p:transition advTm="8797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Take-home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Flexible</a:t>
            </a:r>
          </a:p>
          <a:p>
            <a:r>
              <a:rPr lang="en-US" dirty="0" smtClean="0"/>
              <a:t>Extracts pure 3D data w/o interpolation</a:t>
            </a:r>
          </a:p>
          <a:p>
            <a:r>
              <a:rPr lang="en-US" dirty="0" smtClean="0"/>
              <a:t>Effective for scenes with lots of holes</a:t>
            </a:r>
          </a:p>
          <a:p>
            <a:r>
              <a:rPr lang="en-US" dirty="0" smtClean="0"/>
              <a:t>PMVS is a black box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505200" y="4191000"/>
            <a:ext cx="2057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PMVS</a:t>
            </a:r>
            <a:endParaRPr lang="en-US" sz="3200" dirty="0"/>
          </a:p>
        </p:txBody>
      </p:sp>
      <p:grpSp>
        <p:nvGrpSpPr>
          <p:cNvPr id="4" name="Group 9"/>
          <p:cNvGrpSpPr/>
          <p:nvPr/>
        </p:nvGrpSpPr>
        <p:grpSpPr>
          <a:xfrm>
            <a:off x="1828800" y="4267200"/>
            <a:ext cx="1600200" cy="609600"/>
            <a:chOff x="1828800" y="2362200"/>
            <a:chExt cx="1600200" cy="609600"/>
          </a:xfrm>
        </p:grpSpPr>
        <p:sp>
          <p:nvSpPr>
            <p:cNvPr id="6" name="Right Arrow 5"/>
            <p:cNvSpPr/>
            <p:nvPr/>
          </p:nvSpPr>
          <p:spPr>
            <a:xfrm>
              <a:off x="1828800" y="2743200"/>
              <a:ext cx="1600200" cy="228600"/>
            </a:xfrm>
            <a:prstGeom prst="rightArrow">
              <a:avLst>
                <a:gd name="adj1" fmla="val 56350"/>
                <a:gd name="adj2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57400" y="2362200"/>
              <a:ext cx="10701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Images</a:t>
              </a:r>
              <a:endParaRPr lang="en-US" sz="2400" dirty="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638800" y="4267200"/>
            <a:ext cx="1752600" cy="609600"/>
            <a:chOff x="5638800" y="2362200"/>
            <a:chExt cx="1752600" cy="609600"/>
          </a:xfrm>
        </p:grpSpPr>
        <p:sp>
          <p:nvSpPr>
            <p:cNvPr id="8" name="Right Arrow 7"/>
            <p:cNvSpPr/>
            <p:nvPr/>
          </p:nvSpPr>
          <p:spPr>
            <a:xfrm>
              <a:off x="5638800" y="2743200"/>
              <a:ext cx="1752600" cy="228600"/>
            </a:xfrm>
            <a:prstGeom prst="rightArrow">
              <a:avLst>
                <a:gd name="adj1" fmla="val 56350"/>
                <a:gd name="adj2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91200" y="2362200"/>
              <a:ext cx="13744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3D points</a:t>
              </a:r>
              <a:endParaRPr lang="en-US" sz="2400" dirty="0"/>
            </a:p>
          </p:txBody>
        </p:sp>
      </p:grpSp>
    </p:spTree>
    <p:custDataLst>
      <p:tags r:id="rId1"/>
    </p:custDataLst>
  </p:cSld>
  <p:clrMapOvr>
    <a:masterClrMapping/>
  </p:clrMapOvr>
  <p:transition advTm="42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8.2|10.4|7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1.6|1.1|6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6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2|9.1|5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4.6|1.6|14.3|6.3|3.5|0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1.9|2|15.7|2.7|1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6.1|14.7|26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1|2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9.9|7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6.1|31.7|8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|23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7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9|3.2|11.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6|5.4|3.9|1.7|11.8|10.1|10.2|6.2|2.7|1.8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15.9|21.1|25.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3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4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5.4|18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33.2|4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4.2|3.8|1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3|7.6|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6.8|2.3|17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15013</TotalTime>
  <Words>2600</Words>
  <Application>Microsoft Office PowerPoint</Application>
  <PresentationFormat>On-screen Show (4:3)</PresentationFormat>
  <Paragraphs>942</Paragraphs>
  <Slides>136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136</vt:i4>
      </vt:variant>
    </vt:vector>
  </HeadingPairs>
  <TitlesOfParts>
    <vt:vector size="138" baseType="lpstr">
      <vt:lpstr>Office Theme</vt:lpstr>
      <vt:lpstr>Equation</vt:lpstr>
      <vt:lpstr>Patch-based MVS and its Applications</vt:lpstr>
      <vt:lpstr>Patch-based MVS and its Applications</vt:lpstr>
      <vt:lpstr>Patch-based MVS and its Applications</vt:lpstr>
      <vt:lpstr>What is a patch?</vt:lpstr>
      <vt:lpstr>What is a patch?</vt:lpstr>
      <vt:lpstr>Why patches?</vt:lpstr>
      <vt:lpstr>Why patches?</vt:lpstr>
      <vt:lpstr>Why patches?</vt:lpstr>
      <vt:lpstr>Why patches?</vt:lpstr>
      <vt:lpstr>Why patches?</vt:lpstr>
      <vt:lpstr>Why patches?</vt:lpstr>
      <vt:lpstr>Why patches?</vt:lpstr>
      <vt:lpstr>Why patches?</vt:lpstr>
      <vt:lpstr>Why patches?</vt:lpstr>
      <vt:lpstr>By the way…</vt:lpstr>
      <vt:lpstr>By the way…</vt:lpstr>
      <vt:lpstr>Patches vs. multiple depthmaps (could be my biased-view…)</vt:lpstr>
      <vt:lpstr>Patch-based MVS and its Applications</vt:lpstr>
      <vt:lpstr>Patch-based MVS</vt:lpstr>
      <vt:lpstr>Patch-based MVS</vt:lpstr>
      <vt:lpstr>Open-source software</vt:lpstr>
      <vt:lpstr>Bundler  PMVS2</vt:lpstr>
      <vt:lpstr>Bundler  PMVS2</vt:lpstr>
      <vt:lpstr>Patch-based MVS [Furukawa and Ponce 07]</vt:lpstr>
      <vt:lpstr>Preliminaries</vt:lpstr>
      <vt:lpstr>Patch definition</vt:lpstr>
      <vt:lpstr>Patch definition</vt:lpstr>
      <vt:lpstr>Photo-consistency</vt:lpstr>
      <vt:lpstr>Photo-consistency</vt:lpstr>
      <vt:lpstr>Photo-consistency</vt:lpstr>
      <vt:lpstr>Reconstruct patch p</vt:lpstr>
      <vt:lpstr>Reconstruct patch p</vt:lpstr>
      <vt:lpstr>Reconstruct patch p</vt:lpstr>
      <vt:lpstr>Verify a patch</vt:lpstr>
      <vt:lpstr>Verify a patch</vt:lpstr>
      <vt:lpstr>Verify a patch</vt:lpstr>
      <vt:lpstr>Verify a patch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Update V(p)</vt:lpstr>
      <vt:lpstr>Patch-based MVS [Furukawa and Ponce 07]</vt:lpstr>
      <vt:lpstr>Patch-based MVS [Furukawa and Ponce 07]</vt:lpstr>
      <vt:lpstr>Algorithm overview</vt:lpstr>
      <vt:lpstr>Feature detection</vt:lpstr>
      <vt:lpstr>Algorithm overview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Initial feature matching</vt:lpstr>
      <vt:lpstr>Algorithm overview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expansion</vt:lpstr>
      <vt:lpstr>Patch filtering</vt:lpstr>
      <vt:lpstr>Patch-based MVS [Furukawa and Ponce 07]</vt:lpstr>
      <vt:lpstr>Algorithm Summary</vt:lpstr>
      <vt:lpstr>Algorithm Summary</vt:lpstr>
      <vt:lpstr>Algorithm Summary</vt:lpstr>
      <vt:lpstr>Algorithm Summary</vt:lpstr>
      <vt:lpstr>Algorithm Summary</vt:lpstr>
      <vt:lpstr>Algorithm Summary</vt:lpstr>
      <vt:lpstr>Experimental results</vt:lpstr>
      <vt:lpstr>Before &amp; after expansion/filtering</vt:lpstr>
      <vt:lpstr>Slide 89</vt:lpstr>
      <vt:lpstr>Slide 90</vt:lpstr>
      <vt:lpstr>Slide 91</vt:lpstr>
      <vt:lpstr>Slide 92</vt:lpstr>
      <vt:lpstr>Slide 93</vt:lpstr>
      <vt:lpstr>Large-scale MVS</vt:lpstr>
      <vt:lpstr>Slide 95</vt:lpstr>
      <vt:lpstr>Summary</vt:lpstr>
      <vt:lpstr>Take-home messages</vt:lpstr>
      <vt:lpstr>Take-home messages</vt:lpstr>
      <vt:lpstr>Take-home messages</vt:lpstr>
      <vt:lpstr>Patch-based MVS and its Applications</vt:lpstr>
      <vt:lpstr>Limitations of MVS</vt:lpstr>
      <vt:lpstr>Limitations of MVS</vt:lpstr>
      <vt:lpstr>Limitations of MVS</vt:lpstr>
      <vt:lpstr>Limitations of MVS</vt:lpstr>
      <vt:lpstr>Real example</vt:lpstr>
      <vt:lpstr>Recent literature</vt:lpstr>
      <vt:lpstr>Recent literature</vt:lpstr>
      <vt:lpstr>Manhattan-world Stereo</vt:lpstr>
      <vt:lpstr>Manhattan-world Stereo</vt:lpstr>
      <vt:lpstr>Manhattan-world Stereo</vt:lpstr>
      <vt:lpstr>Algorithm pipeline</vt:lpstr>
      <vt:lpstr>Algorithm pipeline</vt:lpstr>
      <vt:lpstr>Reconstruct patches</vt:lpstr>
      <vt:lpstr>Algorithm pipeline</vt:lpstr>
      <vt:lpstr>Extract dominant axes</vt:lpstr>
      <vt:lpstr>Extract dominant axes</vt:lpstr>
      <vt:lpstr>Algorithm pipeline</vt:lpstr>
      <vt:lpstr>Extract (hypothesis) planes</vt:lpstr>
      <vt:lpstr>Extract (hypothesis) planes</vt:lpstr>
      <vt:lpstr>Extract (hypothesis) planes</vt:lpstr>
      <vt:lpstr>Algorithm pipeline</vt:lpstr>
      <vt:lpstr>Manhattan-world Stereo</vt:lpstr>
      <vt:lpstr>Compute a depth(plane)-map</vt:lpstr>
      <vt:lpstr>Compute a depth(plane)-map</vt:lpstr>
      <vt:lpstr>Data term</vt:lpstr>
      <vt:lpstr>Smoothness term</vt:lpstr>
      <vt:lpstr>Smoothness term</vt:lpstr>
      <vt:lpstr>Smoothness term</vt:lpstr>
      <vt:lpstr>Smoothness term</vt:lpstr>
      <vt:lpstr>Smoothness term</vt:lpstr>
      <vt:lpstr>Experimental results</vt:lpstr>
      <vt:lpstr>Slide 132</vt:lpstr>
      <vt:lpstr>More stuff</vt:lpstr>
      <vt:lpstr>Slide 134</vt:lpstr>
      <vt:lpstr>One research direction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furukawa</dc:creator>
  <cp:lastModifiedBy>furukawa</cp:lastModifiedBy>
  <cp:revision>684</cp:revision>
  <dcterms:created xsi:type="dcterms:W3CDTF">2010-05-23T09:16:32Z</dcterms:created>
  <dcterms:modified xsi:type="dcterms:W3CDTF">2010-06-21T02:58:40Z</dcterms:modified>
</cp:coreProperties>
</file>