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tags/tag15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55"/>
  </p:notesMasterIdLst>
  <p:handoutMasterIdLst>
    <p:handoutMasterId r:id="rId56"/>
  </p:handoutMasterIdLst>
  <p:sldIdLst>
    <p:sldId id="948" r:id="rId2"/>
    <p:sldId id="1086" r:id="rId3"/>
    <p:sldId id="950" r:id="rId4"/>
    <p:sldId id="1018" r:id="rId5"/>
    <p:sldId id="1019" r:id="rId6"/>
    <p:sldId id="1020" r:id="rId7"/>
    <p:sldId id="1045" r:id="rId8"/>
    <p:sldId id="1090" r:id="rId9"/>
    <p:sldId id="1022" r:id="rId10"/>
    <p:sldId id="1023" r:id="rId11"/>
    <p:sldId id="1024" r:id="rId12"/>
    <p:sldId id="1025" r:id="rId13"/>
    <p:sldId id="1026" r:id="rId14"/>
    <p:sldId id="952" r:id="rId15"/>
    <p:sldId id="1062" r:id="rId16"/>
    <p:sldId id="953" r:id="rId17"/>
    <p:sldId id="954" r:id="rId18"/>
    <p:sldId id="955" r:id="rId19"/>
    <p:sldId id="1087" r:id="rId20"/>
    <p:sldId id="1057" r:id="rId21"/>
    <p:sldId id="1048" r:id="rId22"/>
    <p:sldId id="1031" r:id="rId23"/>
    <p:sldId id="1032" r:id="rId24"/>
    <p:sldId id="1060" r:id="rId25"/>
    <p:sldId id="1061" r:id="rId26"/>
    <p:sldId id="1041" r:id="rId27"/>
    <p:sldId id="1046" r:id="rId28"/>
    <p:sldId id="1030" r:id="rId29"/>
    <p:sldId id="1043" r:id="rId30"/>
    <p:sldId id="1035" r:id="rId31"/>
    <p:sldId id="1038" r:id="rId32"/>
    <p:sldId id="1044" r:id="rId33"/>
    <p:sldId id="1085" r:id="rId34"/>
    <p:sldId id="1083" r:id="rId35"/>
    <p:sldId id="1065" r:id="rId36"/>
    <p:sldId id="1066" r:id="rId37"/>
    <p:sldId id="1069" r:id="rId38"/>
    <p:sldId id="1084" r:id="rId39"/>
    <p:sldId id="1067" r:id="rId40"/>
    <p:sldId id="1070" r:id="rId41"/>
    <p:sldId id="1054" r:id="rId42"/>
    <p:sldId id="959" r:id="rId43"/>
    <p:sldId id="960" r:id="rId44"/>
    <p:sldId id="1058" r:id="rId45"/>
    <p:sldId id="1012" r:id="rId46"/>
    <p:sldId id="961" r:id="rId47"/>
    <p:sldId id="1076" r:id="rId48"/>
    <p:sldId id="956" r:id="rId49"/>
    <p:sldId id="1055" r:id="rId50"/>
    <p:sldId id="1075" r:id="rId51"/>
    <p:sldId id="962" r:id="rId52"/>
    <p:sldId id="963" r:id="rId53"/>
    <p:sldId id="1088" r:id="rId54"/>
  </p:sldIdLst>
  <p:sldSz cx="9144000" cy="6858000" type="screen4x3"/>
  <p:notesSz cx="6718300" cy="9853613"/>
  <p:custDataLst>
    <p:tags r:id="rId5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9900"/>
    <a:srgbClr val="660033"/>
    <a:srgbClr val="CC0000"/>
    <a:srgbClr val="006600"/>
    <a:srgbClr val="FFDD71"/>
    <a:srgbClr val="FFD757"/>
    <a:srgbClr val="DDDDDD"/>
    <a:srgbClr val="EAEAEA"/>
    <a:srgbClr val="C0C0C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283" autoAdjust="0"/>
    <p:restoredTop sz="99606" autoAdjust="0"/>
  </p:normalViewPr>
  <p:slideViewPr>
    <p:cSldViewPr snapToGrid="0" snapToObjects="1">
      <p:cViewPr varScale="1">
        <p:scale>
          <a:sx n="64" d="100"/>
          <a:sy n="64" d="100"/>
        </p:scale>
        <p:origin x="-102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22752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6090"/>
    </p:cViewPr>
  </p:sorterViewPr>
  <p:notesViewPr>
    <p:cSldViewPr snapToGrid="0" snapToObjects="1">
      <p:cViewPr varScale="1">
        <p:scale>
          <a:sx n="55" d="100"/>
          <a:sy n="55" d="100"/>
        </p:scale>
        <p:origin x="-2508" y="-90"/>
      </p:cViewPr>
      <p:guideLst>
        <p:guide orient="horz" pos="3104"/>
        <p:guide pos="2116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6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5" Type="http://schemas.openxmlformats.org/officeDocument/2006/relationships/slide" Target="slides/slide8.xml"/><Relationship Id="rId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2" tIns="47342" rIns="94682" bIns="47342" numCol="1" anchor="t" anchorCtr="0" compatLnSpc="1">
            <a:prstTxWarp prst="textNoShape">
              <a:avLst/>
            </a:prstTxWarp>
          </a:bodyPr>
          <a:lstStyle>
            <a:lvl1pPr defTabSz="946150">
              <a:defRPr sz="13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238" y="0"/>
            <a:ext cx="2911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2" tIns="47342" rIns="94682" bIns="47342" numCol="1" anchor="t" anchorCtr="0" compatLnSpc="1">
            <a:prstTxWarp prst="textNoShape">
              <a:avLst/>
            </a:prstTxWarp>
          </a:bodyPr>
          <a:lstStyle>
            <a:lvl1pPr algn="r" defTabSz="946150">
              <a:defRPr sz="13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45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59900"/>
            <a:ext cx="2911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2" tIns="47342" rIns="94682" bIns="47342" numCol="1" anchor="b" anchorCtr="0" compatLnSpc="1">
            <a:prstTxWarp prst="textNoShape">
              <a:avLst/>
            </a:prstTxWarp>
          </a:bodyPr>
          <a:lstStyle>
            <a:lvl1pPr defTabSz="946150">
              <a:defRPr sz="13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45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238" y="9359900"/>
            <a:ext cx="2911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2" tIns="47342" rIns="94682" bIns="47342" numCol="1" anchor="b" anchorCtr="0" compatLnSpc="1">
            <a:prstTxWarp prst="textNoShape">
              <a:avLst/>
            </a:prstTxWarp>
          </a:bodyPr>
          <a:lstStyle>
            <a:lvl1pPr algn="r" defTabSz="946150">
              <a:defRPr sz="1300" smtClean="0">
                <a:latin typeface="Arial" pitchFamily="34" charset="0"/>
              </a:defRPr>
            </a:lvl1pPr>
          </a:lstStyle>
          <a:p>
            <a:pPr>
              <a:defRPr/>
            </a:pPr>
            <a:fld id="{DA5EC316-602D-4293-B056-AE766A17CA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2" tIns="47342" rIns="94682" bIns="47342" numCol="1" anchor="t" anchorCtr="0" compatLnSpc="1">
            <a:prstTxWarp prst="textNoShape">
              <a:avLst/>
            </a:prstTxWarp>
          </a:bodyPr>
          <a:lstStyle>
            <a:lvl1pPr defTabSz="946150">
              <a:defRPr sz="13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5238" y="0"/>
            <a:ext cx="2911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2" tIns="47342" rIns="94682" bIns="47342" numCol="1" anchor="t" anchorCtr="0" compatLnSpc="1">
            <a:prstTxWarp prst="textNoShape">
              <a:avLst/>
            </a:prstTxWarp>
          </a:bodyPr>
          <a:lstStyle>
            <a:lvl1pPr algn="r" defTabSz="946150">
              <a:defRPr sz="13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9775"/>
            <a:ext cx="4926012" cy="3694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679950"/>
            <a:ext cx="5375275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2" tIns="47342" rIns="94682" bIns="473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59900"/>
            <a:ext cx="2911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2" tIns="47342" rIns="94682" bIns="47342" numCol="1" anchor="b" anchorCtr="0" compatLnSpc="1">
            <a:prstTxWarp prst="textNoShape">
              <a:avLst/>
            </a:prstTxWarp>
          </a:bodyPr>
          <a:lstStyle>
            <a:lvl1pPr defTabSz="946150">
              <a:defRPr sz="13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238" y="9359900"/>
            <a:ext cx="2911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2" tIns="47342" rIns="94682" bIns="47342" numCol="1" anchor="b" anchorCtr="0" compatLnSpc="1">
            <a:prstTxWarp prst="textNoShape">
              <a:avLst/>
            </a:prstTxWarp>
          </a:bodyPr>
          <a:lstStyle>
            <a:lvl1pPr algn="r" defTabSz="946150">
              <a:defRPr sz="1300" smtClean="0">
                <a:latin typeface="Arial" pitchFamily="34" charset="0"/>
              </a:defRPr>
            </a:lvl1pPr>
          </a:lstStyle>
          <a:p>
            <a:pPr>
              <a:defRPr/>
            </a:pPr>
            <a:fld id="{0F7B0A40-AF37-4916-B77D-C8ADE58697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AFF367-9BDF-49EB-A72A-46D8AAF53F91}" type="slidenum">
              <a:rPr lang="en-GB"/>
              <a:pPr/>
              <a:t>1</a:t>
            </a:fld>
            <a:endParaRPr lang="en-GB"/>
          </a:p>
        </p:txBody>
      </p:sp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8BE248-7812-4A85-865E-E28F9178AC55}" type="slidenum">
              <a:rPr lang="en-GB"/>
              <a:pPr/>
              <a:t>13</a:t>
            </a:fld>
            <a:endParaRPr lang="en-GB"/>
          </a:p>
        </p:txBody>
      </p:sp>
      <p:sp>
        <p:nvSpPr>
          <p:cNvPr id="50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327025"/>
            <a:ext cx="1588" cy="1588"/>
          </a:xfrm>
          <a:solidFill>
            <a:srgbClr val="FFFFFF"/>
          </a:solidFill>
          <a:ln/>
        </p:spPr>
      </p:sp>
      <p:sp>
        <p:nvSpPr>
          <p:cNvPr id="502787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492756" y="4650930"/>
            <a:ext cx="5737296" cy="4375817"/>
          </a:xfrm>
          <a:ln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F1E127-D03A-472C-BE8E-EFD7DB3BCA0D}" type="slidenum">
              <a:rPr lang="en-GB"/>
              <a:pPr/>
              <a:t>14</a:t>
            </a:fld>
            <a:endParaRPr lang="en-GB"/>
          </a:p>
        </p:txBody>
      </p:sp>
      <p:sp>
        <p:nvSpPr>
          <p:cNvPr id="86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1EF914-F25A-4C3D-B02A-D53B5666A648}" type="slidenum">
              <a:rPr lang="en-GB"/>
              <a:pPr/>
              <a:t>15</a:t>
            </a:fld>
            <a:endParaRPr lang="en-GB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9775"/>
            <a:ext cx="4924425" cy="3694113"/>
          </a:xfrm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9E0038-0E4B-479F-96FB-076CC9393F0F}" type="slidenum">
              <a:rPr lang="en-GB"/>
              <a:pPr/>
              <a:t>16</a:t>
            </a:fld>
            <a:endParaRPr lang="en-GB"/>
          </a:p>
        </p:txBody>
      </p:sp>
      <p:sp>
        <p:nvSpPr>
          <p:cNvPr id="116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9AC984-7E60-4E94-A08B-9DA9C2CC4166}" type="slidenum">
              <a:rPr lang="en-GB"/>
              <a:pPr/>
              <a:t>17</a:t>
            </a:fld>
            <a:endParaRPr lang="en-GB"/>
          </a:p>
        </p:txBody>
      </p:sp>
      <p:sp>
        <p:nvSpPr>
          <p:cNvPr id="1170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43F499-0F0F-4514-A233-C5D656EBE467}" type="slidenum">
              <a:rPr lang="en-GB"/>
              <a:pPr/>
              <a:t>18</a:t>
            </a:fld>
            <a:endParaRPr lang="en-GB"/>
          </a:p>
        </p:txBody>
      </p:sp>
      <p:sp>
        <p:nvSpPr>
          <p:cNvPr id="116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3DD845-A261-46A7-8660-DF9E3E5B583B}" type="slidenum">
              <a:rPr lang="en-GB"/>
              <a:pPr/>
              <a:t>20</a:t>
            </a:fld>
            <a:endParaRPr lang="en-GB"/>
          </a:p>
        </p:txBody>
      </p:sp>
      <p:sp>
        <p:nvSpPr>
          <p:cNvPr id="51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21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85CF47-B38E-4E69-B488-1B7E6E89D9A1}" type="slidenum">
              <a:rPr lang="en-GB"/>
              <a:pPr/>
              <a:t>22</a:t>
            </a:fld>
            <a:endParaRPr lang="en-GB"/>
          </a:p>
        </p:txBody>
      </p:sp>
      <p:sp>
        <p:nvSpPr>
          <p:cNvPr id="517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7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23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28E48B-0C04-4B68-9EB5-51B0C034EF33}" type="slidenum">
              <a:rPr lang="en-GB"/>
              <a:pPr/>
              <a:t>3</a:t>
            </a:fld>
            <a:endParaRPr lang="en-GB"/>
          </a:p>
        </p:txBody>
      </p:sp>
      <p:sp>
        <p:nvSpPr>
          <p:cNvPr id="122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24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25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3DD845-A261-46A7-8660-DF9E3E5B583B}" type="slidenum">
              <a:rPr lang="en-GB"/>
              <a:pPr/>
              <a:t>26</a:t>
            </a:fld>
            <a:endParaRPr lang="en-GB"/>
          </a:p>
        </p:txBody>
      </p:sp>
      <p:sp>
        <p:nvSpPr>
          <p:cNvPr id="51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27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0EBFCA-456B-4664-9E5E-590C9BA508B2}" type="slidenum">
              <a:rPr lang="en-GB"/>
              <a:pPr/>
              <a:t>28</a:t>
            </a:fld>
            <a:endParaRPr lang="en-GB"/>
          </a:p>
        </p:txBody>
      </p:sp>
      <p:sp>
        <p:nvSpPr>
          <p:cNvPr id="51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5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0EBFCA-456B-4664-9E5E-590C9BA508B2}" type="slidenum">
              <a:rPr lang="en-GB"/>
              <a:pPr/>
              <a:t>29</a:t>
            </a:fld>
            <a:endParaRPr lang="en-GB"/>
          </a:p>
        </p:txBody>
      </p:sp>
      <p:sp>
        <p:nvSpPr>
          <p:cNvPr id="51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5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218FFE-22AE-4A0D-B04E-DF737F9A9491}" type="slidenum">
              <a:rPr lang="en-GB"/>
              <a:pPr/>
              <a:t>30</a:t>
            </a:fld>
            <a:endParaRPr lang="en-GB"/>
          </a:p>
        </p:txBody>
      </p:sp>
      <p:sp>
        <p:nvSpPr>
          <p:cNvPr id="54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327025"/>
            <a:ext cx="1588" cy="1588"/>
          </a:xfrm>
          <a:solidFill>
            <a:srgbClr val="FFFFFF"/>
          </a:solidFill>
          <a:ln/>
        </p:spPr>
      </p:sp>
      <p:sp>
        <p:nvSpPr>
          <p:cNvPr id="549891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492756" y="4650930"/>
            <a:ext cx="5737296" cy="4375817"/>
          </a:xfrm>
          <a:ln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38220C-8BAD-49D5-B832-BFA0BEE50518}" type="slidenum">
              <a:rPr lang="en-GB"/>
              <a:pPr/>
              <a:t>31</a:t>
            </a:fld>
            <a:endParaRPr lang="en-GB"/>
          </a:p>
        </p:txBody>
      </p:sp>
      <p:sp>
        <p:nvSpPr>
          <p:cNvPr id="54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54A53D-027A-4EE0-B74A-C0D88149EA6F}" type="slidenum">
              <a:rPr lang="en-GB"/>
              <a:pPr/>
              <a:t>32</a:t>
            </a:fld>
            <a:endParaRPr lang="en-GB"/>
          </a:p>
        </p:txBody>
      </p:sp>
      <p:sp>
        <p:nvSpPr>
          <p:cNvPr id="52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327025"/>
            <a:ext cx="1588" cy="1588"/>
          </a:xfrm>
          <a:solidFill>
            <a:srgbClr val="FFFFFF"/>
          </a:solidFill>
          <a:ln/>
        </p:spPr>
      </p:sp>
      <p:sp>
        <p:nvSpPr>
          <p:cNvPr id="523267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492756" y="4650930"/>
            <a:ext cx="5737296" cy="4375817"/>
          </a:xfrm>
          <a:ln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70360-150B-4AEC-B36F-133EF127C6CD}" type="slidenum">
              <a:rPr lang="en-GB"/>
              <a:pPr/>
              <a:t>33</a:t>
            </a:fld>
            <a:endParaRPr lang="en-GB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A396CD-D24A-40F7-90D7-528C8ED7FD52}" type="slidenum">
              <a:rPr lang="en-GB"/>
              <a:pPr/>
              <a:t>4</a:t>
            </a:fld>
            <a:endParaRPr lang="en-GB"/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48FA85-366C-46D6-BF34-03E0C2E290B0}" type="slidenum">
              <a:rPr lang="en-GB"/>
              <a:pPr/>
              <a:t>45</a:t>
            </a:fld>
            <a:endParaRPr lang="en-GB"/>
          </a:p>
        </p:txBody>
      </p:sp>
      <p:sp>
        <p:nvSpPr>
          <p:cNvPr id="69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9775"/>
            <a:ext cx="4924425" cy="3694113"/>
          </a:xfrm>
          <a:ln/>
        </p:spPr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67504C-DA88-4DFA-8C1A-47BF29C0FFBA}" type="slidenum">
              <a:rPr lang="en-GB"/>
              <a:pPr/>
              <a:t>47</a:t>
            </a:fld>
            <a:endParaRPr lang="en-GB"/>
          </a:p>
        </p:txBody>
      </p:sp>
      <p:sp>
        <p:nvSpPr>
          <p:cNvPr id="604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9775"/>
            <a:ext cx="4924425" cy="3694113"/>
          </a:xfrm>
          <a:ln/>
        </p:spPr>
      </p:sp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CBAA40-F9CF-4B65-A588-89F2B7832B86}" type="slidenum">
              <a:rPr lang="en-GB"/>
              <a:pPr/>
              <a:t>48</a:t>
            </a:fld>
            <a:endParaRPr lang="en-GB"/>
          </a:p>
        </p:txBody>
      </p:sp>
      <p:sp>
        <p:nvSpPr>
          <p:cNvPr id="101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A6588D-2EB5-4E12-8E49-2DD818CAC223}" type="slidenum">
              <a:rPr lang="en-GB"/>
              <a:pPr/>
              <a:t>50</a:t>
            </a:fld>
            <a:endParaRPr lang="en-GB"/>
          </a:p>
        </p:txBody>
      </p:sp>
      <p:sp>
        <p:nvSpPr>
          <p:cNvPr id="56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9775"/>
            <a:ext cx="4924425" cy="3694113"/>
          </a:xfrm>
          <a:ln/>
        </p:spPr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F93ED9-D48E-4D3F-82B0-E9578543F09E}" type="slidenum">
              <a:rPr lang="en-GB"/>
              <a:pPr/>
              <a:t>52</a:t>
            </a:fld>
            <a:endParaRPr lang="en-GB"/>
          </a:p>
        </p:txBody>
      </p:sp>
      <p:sp>
        <p:nvSpPr>
          <p:cNvPr id="120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B2AC53-D684-4F12-A19E-DD045AE9064B}" type="slidenum">
              <a:rPr lang="en-GB"/>
              <a:pPr/>
              <a:t>5</a:t>
            </a:fld>
            <a:endParaRPr lang="en-GB"/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/>
              <a:pPr/>
              <a:t>6</a:t>
            </a:fld>
            <a:endParaRPr lang="en-GB"/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/>
              <a:pPr/>
              <a:t>7</a:t>
            </a:fld>
            <a:endParaRPr lang="en-GB"/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/>
              <a:pPr/>
              <a:t>8</a:t>
            </a:fld>
            <a:endParaRPr lang="en-GB"/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1700" y="742950"/>
            <a:ext cx="4921250" cy="3692525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871" y="4679970"/>
            <a:ext cx="4930559" cy="4430840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181684-F474-4E39-B4C0-40D7F029510D}" type="slidenum">
              <a:rPr lang="en-GB"/>
              <a:pPr/>
              <a:t>9</a:t>
            </a:fld>
            <a:endParaRPr lang="en-GB"/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9775"/>
            <a:ext cx="4924425" cy="3694113"/>
          </a:xfrm>
          <a:ln/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73" y="4679969"/>
            <a:ext cx="4927555" cy="4433897"/>
          </a:xfrm>
        </p:spPr>
        <p:txBody>
          <a:bodyPr/>
          <a:lstStyle/>
          <a:p>
            <a:r>
              <a:rPr lang="fr-FR"/>
              <a:t>Les modèles 3D sont donc de plus en plus utilisés, et dans de nombreux domaines d’applications</a:t>
            </a:r>
          </a:p>
          <a:p>
            <a:r>
              <a:rPr lang="fr-FR"/>
              <a:t>Ex: héritage culturel, le médical, l’industrie, etc.</a:t>
            </a:r>
          </a:p>
          <a:p>
            <a:endParaRPr lang="fr-FR"/>
          </a:p>
          <a:p>
            <a:r>
              <a:rPr lang="fr-FR"/>
              <a:t>il y de plus en plus de bases de données de modèles 3D</a:t>
            </a:r>
          </a:p>
          <a:p>
            <a:r>
              <a:rPr lang="fr-FR"/>
              <a:t>Le problème, lorsqu’elles deviennent + grandes et c’est ce qui se passe actuellement,</a:t>
            </a:r>
          </a:p>
          <a:p>
            <a:r>
              <a:rPr lang="fr-FR"/>
              <a:t>Et qu’il devient difficile de naviguer à travers ces données.</a:t>
            </a:r>
          </a:p>
          <a:p>
            <a:endParaRPr lang="fr-FR"/>
          </a:p>
          <a:p>
            <a:r>
              <a:rPr lang="fr-FR"/>
              <a:t>L’indexation 3D va donc pouvoir nous aider à caractériser les formes des différents objets</a:t>
            </a:r>
          </a:p>
          <a:p>
            <a:r>
              <a:rPr lang="fr-FR"/>
              <a:t>Et en particulier elle va permettre de reconnaître ces formes pour pouvoir faire des comparaisons,</a:t>
            </a:r>
          </a:p>
          <a:p>
            <a:r>
              <a:rPr lang="fr-FR"/>
              <a:t>Classifications, </a:t>
            </a:r>
          </a:p>
          <a:p>
            <a:endParaRPr lang="fr-FR"/>
          </a:p>
          <a:p>
            <a:r>
              <a:rPr lang="fr-FR"/>
              <a:t>Et c’est ce qui a été développé dans le cadre du projet sculpteur</a:t>
            </a:r>
          </a:p>
          <a:p>
            <a:endParaRPr lang="fr-FR"/>
          </a:p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2D3E11-B5D8-4EB1-BCF3-9F9E364DAEF0}" type="slidenum">
              <a:rPr lang="en-GB"/>
              <a:pPr/>
              <a:t>12</a:t>
            </a:fld>
            <a:endParaRPr lang="en-GB"/>
          </a:p>
        </p:txBody>
      </p:sp>
      <p:sp>
        <p:nvSpPr>
          <p:cNvPr id="50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9775"/>
            <a:ext cx="4924425" cy="3694113"/>
          </a:xfrm>
          <a:ln/>
        </p:spPr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37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0225"/>
            <a:ext cx="2057400" cy="53292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0225"/>
            <a:ext cx="6019800" cy="53292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828800"/>
            <a:ext cx="4038600" cy="40306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8229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19538"/>
            <a:ext cx="8229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4038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19538"/>
            <a:ext cx="4038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4648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0306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4038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19538"/>
            <a:ext cx="4038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19538"/>
            <a:ext cx="4038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530225"/>
            <a:ext cx="8229600" cy="53292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030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030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02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436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8805732" y="6593664"/>
            <a:ext cx="4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C7B4DA6D-748A-4018-85A2-159B4D05353C}" type="slidenum">
              <a:rPr lang="en-GB" sz="1400" smtClean="0">
                <a:solidFill>
                  <a:schemeClr val="bg2">
                    <a:lumMod val="75000"/>
                  </a:schemeClr>
                </a:solidFill>
              </a:rPr>
              <a:pPr algn="r"/>
              <a:t>‹#›</a:t>
            </a:fld>
            <a:endParaRPr lang="en-GB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</p:sldLayoutIdLst>
  <p:transition advClick="0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10" Type="http://schemas.openxmlformats.org/officeDocument/2006/relationships/image" Target="../media/image68.png"/><Relationship Id="rId4" Type="http://schemas.openxmlformats.org/officeDocument/2006/relationships/image" Target="../media/image62.jpeg"/><Relationship Id="rId9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talks\cvpr2010_tutorial\house_test_fast-1.wmv" TargetMode="External"/><Relationship Id="rId4" Type="http://schemas.openxmlformats.org/officeDocument/2006/relationships/image" Target="../media/image8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8.pn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10" Type="http://schemas.openxmlformats.org/officeDocument/2006/relationships/image" Target="../media/image67.pn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1.gif"/><Relationship Id="rId4" Type="http://schemas.openxmlformats.org/officeDocument/2006/relationships/image" Target="../media/image9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video" Target="file:///D:\talks\cvpr2010_tutorial\sift.wmv" TargetMode="External"/><Relationship Id="rId7" Type="http://schemas.openxmlformats.org/officeDocument/2006/relationships/image" Target="../media/image92.png"/><Relationship Id="rId2" Type="http://schemas.openxmlformats.org/officeDocument/2006/relationships/video" Target="file:///D:\talks\cvpr2010_tutorial\tracks.wmv" TargetMode="External"/><Relationship Id="rId1" Type="http://schemas.openxmlformats.org/officeDocument/2006/relationships/video" Target="file:///D:\talks\cvpr2010_tutorial\cloud3d.wmv" TargetMode="Externa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95.png"/><Relationship Id="rId4" Type="http://schemas.openxmlformats.org/officeDocument/2006/relationships/video" Target="file:///D:\talks\cvpr2010_tutorial\seq.wmv" TargetMode="External"/><Relationship Id="rId9" Type="http://schemas.openxmlformats.org/officeDocument/2006/relationships/image" Target="../media/image9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04.png"/><Relationship Id="rId18" Type="http://schemas.openxmlformats.org/officeDocument/2006/relationships/image" Target="../media/image109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03.png"/><Relationship Id="rId17" Type="http://schemas.openxmlformats.org/officeDocument/2006/relationships/image" Target="../media/image108.png"/><Relationship Id="rId2" Type="http://schemas.openxmlformats.org/officeDocument/2006/relationships/tags" Target="../tags/tag3.xml"/><Relationship Id="rId16" Type="http://schemas.openxmlformats.org/officeDocument/2006/relationships/image" Target="../media/image107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02.png"/><Relationship Id="rId5" Type="http://schemas.openxmlformats.org/officeDocument/2006/relationships/tags" Target="../tags/tag6.xml"/><Relationship Id="rId15" Type="http://schemas.openxmlformats.org/officeDocument/2006/relationships/image" Target="../media/image106.png"/><Relationship Id="rId10" Type="http://schemas.openxmlformats.org/officeDocument/2006/relationships/slideLayout" Target="../slideLayouts/slideLayout2.xml"/><Relationship Id="rId19" Type="http://schemas.openxmlformats.org/officeDocument/2006/relationships/image" Target="../media/image110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0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115.pn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11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13.png"/><Relationship Id="rId5" Type="http://schemas.openxmlformats.org/officeDocument/2006/relationships/tags" Target="../tags/tag15.xml"/><Relationship Id="rId10" Type="http://schemas.openxmlformats.org/officeDocument/2006/relationships/image" Target="../media/image112.png"/><Relationship Id="rId4" Type="http://schemas.openxmlformats.org/officeDocument/2006/relationships/tags" Target="../tags/tag14.xml"/><Relationship Id="rId9" Type="http://schemas.openxmlformats.org/officeDocument/2006/relationships/image" Target="../media/image111.png"/><Relationship Id="rId14" Type="http://schemas.openxmlformats.org/officeDocument/2006/relationships/image" Target="../media/image1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talks\cvpr2010_tutorial\house_pattern.avi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118.png"/><Relationship Id="rId7" Type="http://schemas.openxmlformats.org/officeDocument/2006/relationships/image" Target="../media/image63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7.png"/><Relationship Id="rId9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7" Type="http://schemas.openxmlformats.org/officeDocument/2006/relationships/image" Target="../media/image1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talks\cvpr2010_tutorial\face_long_uncomp-1.wmv" TargetMode="Externa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017713"/>
            <a:ext cx="9144000" cy="1470025"/>
          </a:xfrm>
        </p:spPr>
        <p:txBody>
          <a:bodyPr/>
          <a:lstStyle/>
          <a:p>
            <a:r>
              <a:rPr lang="en-US" sz="3600" dirty="0" smtClean="0"/>
              <a:t>3d shape reconstruction from photographs: a Multi-View Stereo approach </a:t>
            </a:r>
            <a:endParaRPr lang="en-GB" sz="3600" dirty="0"/>
          </a:p>
        </p:txBody>
      </p:sp>
      <p:sp>
        <p:nvSpPr>
          <p:cNvPr id="3102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5198" y="3912950"/>
            <a:ext cx="8913812" cy="847725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en-GB" sz="2400" dirty="0" smtClean="0"/>
              <a:t>Carlos </a:t>
            </a:r>
            <a:r>
              <a:rPr lang="en-GB" sz="2400" dirty="0" err="1" smtClean="0"/>
              <a:t>Hernández</a:t>
            </a:r>
            <a:r>
              <a:rPr lang="en-GB" sz="2400" dirty="0" smtClean="0"/>
              <a:t>      George </a:t>
            </a:r>
            <a:r>
              <a:rPr lang="en-GB" sz="2400" dirty="0" err="1" smtClean="0"/>
              <a:t>Vogiatzis</a:t>
            </a:r>
            <a:r>
              <a:rPr lang="en-GB" sz="2400" dirty="0" smtClean="0"/>
              <a:t>      Yasutaka Furukawa</a:t>
            </a:r>
          </a:p>
        </p:txBody>
      </p:sp>
      <p:sp>
        <p:nvSpPr>
          <p:cNvPr id="5" name="Rectangle 4"/>
          <p:cNvSpPr/>
          <p:nvPr/>
        </p:nvSpPr>
        <p:spPr>
          <a:xfrm>
            <a:off x="1193800" y="4332020"/>
            <a:ext cx="6832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Google                    Aston University                       Google</a:t>
            </a:r>
            <a:endParaRPr lang="en-GB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548" name="Picture 4" descr="poster-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3850" y="2586038"/>
            <a:ext cx="6242050" cy="4237037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492549" name="Picture 5" descr="a2140-010g-0-c-bigic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" y="3841750"/>
            <a:ext cx="3268663" cy="171450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  <p:sp>
        <p:nvSpPr>
          <p:cNvPr id="492550" name="Text Box 6"/>
          <p:cNvSpPr txBox="1">
            <a:spLocks noChangeArrowheads="1"/>
          </p:cNvSpPr>
          <p:nvPr/>
        </p:nvSpPr>
        <p:spPr bwMode="auto">
          <a:xfrm>
            <a:off x="365125" y="5500688"/>
            <a:ext cx="2292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/>
              <a:t>1186 fragments</a:t>
            </a:r>
          </a:p>
        </p:txBody>
      </p:sp>
      <p:sp>
        <p:nvSpPr>
          <p:cNvPr id="492553" name="Rectangle 9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archaeology</a:t>
            </a:r>
          </a:p>
        </p:txBody>
      </p:sp>
      <p:sp>
        <p:nvSpPr>
          <p:cNvPr id="492554" name="Rectangle 10"/>
          <p:cNvSpPr>
            <a:spLocks noChangeArrowheads="1"/>
          </p:cNvSpPr>
          <p:nvPr/>
        </p:nvSpPr>
        <p:spPr bwMode="auto">
          <a:xfrm>
            <a:off x="446088" y="153352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GB" sz="2800"/>
              <a:t>“forma urbis romae” project</a:t>
            </a:r>
          </a:p>
          <a:p>
            <a:pPr marL="342900" indent="-342900" eaLnBrk="1" hangingPunct="1">
              <a:spcBef>
                <a:spcPct val="20000"/>
              </a:spcBef>
            </a:pPr>
            <a:endParaRPr lang="en-GB" sz="2800"/>
          </a:p>
        </p:txBody>
      </p:sp>
      <p:graphicFrame>
        <p:nvGraphicFramePr>
          <p:cNvPr id="492581" name="Group 37"/>
          <p:cNvGraphicFramePr>
            <a:graphicFrameLocks noGrp="1"/>
          </p:cNvGraphicFramePr>
          <p:nvPr/>
        </p:nvGraphicFramePr>
        <p:xfrm>
          <a:off x="2027238" y="2560638"/>
          <a:ext cx="1706562" cy="1756920"/>
        </p:xfrm>
        <a:graphic>
          <a:graphicData uri="http://schemas.openxmlformats.org/drawingml/2006/table">
            <a:tbl>
              <a:tblPr/>
              <a:tblGrid>
                <a:gridCol w="170656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GB" sz="7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2559" name="AutoShape 15" descr="010g-icon"/>
          <p:cNvSpPr>
            <a:spLocks noChangeAspect="1" noChangeArrowheads="1"/>
          </p:cNvSpPr>
          <p:nvPr/>
        </p:nvSpPr>
        <p:spPr bwMode="auto">
          <a:xfrm>
            <a:off x="2181225" y="3113088"/>
            <a:ext cx="1190625" cy="1190625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  <p:sp>
        <p:nvSpPr>
          <p:cNvPr id="492586" name="Rectangle 42"/>
          <p:cNvSpPr>
            <a:spLocks noChangeArrowheads="1"/>
          </p:cNvSpPr>
          <p:nvPr/>
        </p:nvSpPr>
        <p:spPr bwMode="auto">
          <a:xfrm>
            <a:off x="152400" y="2076450"/>
            <a:ext cx="7527925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1" hangingPunct="1"/>
            <a:r>
              <a:rPr lang="en-GB" sz="1400" b="1"/>
              <a:t>Fragments of the City: Stanford's Digital Forma Urbis Romae Project</a:t>
            </a:r>
            <a:r>
              <a:rPr lang="en-GB" sz="1400"/>
              <a:t> </a:t>
            </a:r>
            <a:br>
              <a:rPr lang="en-GB" sz="1400"/>
            </a:br>
            <a:r>
              <a:rPr lang="en-GB" sz="1400"/>
              <a:t>David Koller, Jennifer Trimble, Tina Najbjerg, Natasha Gelfand, Marc Levoy </a:t>
            </a:r>
            <a:br>
              <a:rPr lang="en-GB" sz="1400"/>
            </a:br>
            <a:r>
              <a:rPr lang="en-GB" sz="1400" i="1"/>
              <a:t>Proc. Third Williams Symposium </a:t>
            </a:r>
            <a:br>
              <a:rPr lang="en-GB" sz="1400" i="1"/>
            </a:br>
            <a:r>
              <a:rPr lang="en-GB" sz="1400" i="1"/>
              <a:t>on Classical Architecture, </a:t>
            </a:r>
            <a:br>
              <a:rPr lang="en-GB" sz="1400" i="1"/>
            </a:br>
            <a:r>
              <a:rPr lang="en-GB" sz="1400" i="1"/>
              <a:t>Journal of Roman Archaeology </a:t>
            </a:r>
            <a:br>
              <a:rPr lang="en-GB" sz="1400" i="1"/>
            </a:br>
            <a:r>
              <a:rPr lang="en-GB" sz="1400" i="1"/>
              <a:t>supplement</a:t>
            </a:r>
            <a:r>
              <a:rPr lang="en-GB" sz="1400"/>
              <a:t>, 2006.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53" name="Rectangle 9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</a:t>
            </a:r>
            <a:r>
              <a:rPr lang="en-GB" dirty="0" smtClean="0"/>
              <a:t>large scale modelling</a:t>
            </a:r>
            <a:endParaRPr lang="en-GB" dirty="0"/>
          </a:p>
        </p:txBody>
      </p:sp>
      <p:graphicFrame>
        <p:nvGraphicFramePr>
          <p:cNvPr id="492581" name="Group 37"/>
          <p:cNvGraphicFramePr>
            <a:graphicFrameLocks noGrp="1"/>
          </p:cNvGraphicFramePr>
          <p:nvPr/>
        </p:nvGraphicFramePr>
        <p:xfrm>
          <a:off x="2027238" y="2560638"/>
          <a:ext cx="1706562" cy="1756920"/>
        </p:xfrm>
        <a:graphic>
          <a:graphicData uri="http://schemas.openxmlformats.org/drawingml/2006/table">
            <a:tbl>
              <a:tblPr/>
              <a:tblGrid>
                <a:gridCol w="170656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GB" sz="7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2559" name="AutoShape 15" descr="010g-icon"/>
          <p:cNvSpPr>
            <a:spLocks noChangeAspect="1" noChangeArrowheads="1"/>
          </p:cNvSpPr>
          <p:nvPr/>
        </p:nvSpPr>
        <p:spPr bwMode="auto">
          <a:xfrm>
            <a:off x="2181225" y="3113088"/>
            <a:ext cx="1190625" cy="1190625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8521" y="2418557"/>
            <a:ext cx="4787167" cy="174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 descr="internetmvs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090" y="2329657"/>
            <a:ext cx="2376510" cy="1592262"/>
          </a:xfrm>
          <a:prstGeom prst="rect">
            <a:avLst/>
          </a:prstGeom>
        </p:spPr>
      </p:pic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5312607" y="3988977"/>
            <a:ext cx="1355156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600" dirty="0" smtClean="0"/>
              <a:t>[Pollefeys08]</a:t>
            </a:r>
            <a:endParaRPr lang="en-GB" sz="1600" dirty="0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1678721" y="3962978"/>
            <a:ext cx="1424086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600" dirty="0" smtClean="0"/>
              <a:t>[Furukawa10]</a:t>
            </a:r>
            <a:endParaRPr lang="en-GB" sz="1600" dirty="0"/>
          </a:p>
        </p:txBody>
      </p:sp>
      <p:pic>
        <p:nvPicPr>
          <p:cNvPr id="11" name="Picture 10" descr="NotreDameFaca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017" y="4404662"/>
            <a:ext cx="1598626" cy="2076138"/>
          </a:xfrm>
          <a:prstGeom prst="rect">
            <a:avLst/>
          </a:prstGeom>
        </p:spPr>
      </p:pic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5539957" y="6480800"/>
            <a:ext cx="1287830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600" dirty="0" smtClean="0"/>
              <a:t>[</a:t>
            </a:r>
            <a:r>
              <a:rPr lang="en-GB" sz="1600" dirty="0" smtClean="0"/>
              <a:t>Goesele07]</a:t>
            </a:r>
            <a:endParaRPr lang="en-GB" sz="1600" dirty="0"/>
          </a:p>
        </p:txBody>
      </p:sp>
      <p:sp>
        <p:nvSpPr>
          <p:cNvPr id="16" name="Rectangle 15"/>
          <p:cNvSpPr/>
          <p:nvPr/>
        </p:nvSpPr>
        <p:spPr>
          <a:xfrm>
            <a:off x="1863967" y="641565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[Cornelis08]</a:t>
            </a:r>
            <a:endParaRPr lang="en-GB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4210" y="4437049"/>
            <a:ext cx="2940882" cy="199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Scanning technologies</a:t>
            </a:r>
          </a:p>
        </p:txBody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088" y="1533525"/>
            <a:ext cx="8229600" cy="4525963"/>
          </a:xfrm>
        </p:spPr>
        <p:txBody>
          <a:bodyPr/>
          <a:lstStyle/>
          <a:p>
            <a:r>
              <a:rPr lang="en-GB" sz="2800" dirty="0">
                <a:latin typeface="Arial" pitchFamily="34" charset="0"/>
                <a:cs typeface="Arial" pitchFamily="34" charset="0"/>
              </a:rPr>
              <a:t>Laser scanner, coordinate measuring machine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Very accurate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Very Expensive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Complicated to use</a:t>
            </a:r>
          </a:p>
        </p:txBody>
      </p:sp>
      <p:pic>
        <p:nvPicPr>
          <p:cNvPr id="505861" name="Picture 5"/>
          <p:cNvPicPr>
            <a:picLocks noChangeAspect="1" noChangeArrowheads="1"/>
          </p:cNvPicPr>
          <p:nvPr/>
        </p:nvPicPr>
        <p:blipFill>
          <a:blip r:embed="rId3"/>
          <a:srcRect l="3435" t="1219" r="3435" b="2438"/>
          <a:stretch>
            <a:fillRect/>
          </a:stretch>
        </p:blipFill>
        <p:spPr bwMode="auto">
          <a:xfrm>
            <a:off x="5005388" y="2122488"/>
            <a:ext cx="1906587" cy="2774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05862" name="Picture 6" descr="scanner-head-and-david-head-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400" y="3494088"/>
            <a:ext cx="4503738" cy="2814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05863" name="Text Box 7"/>
          <p:cNvSpPr txBox="1">
            <a:spLocks noChangeArrowheads="1"/>
          </p:cNvSpPr>
          <p:nvPr/>
        </p:nvSpPr>
        <p:spPr bwMode="auto">
          <a:xfrm>
            <a:off x="5067300" y="4965700"/>
            <a:ext cx="179546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dirty="0"/>
              <a:t>Minolta</a:t>
            </a:r>
          </a:p>
        </p:txBody>
      </p:sp>
      <p:sp>
        <p:nvSpPr>
          <p:cNvPr id="505864" name="Text Box 8"/>
          <p:cNvSpPr txBox="1">
            <a:spLocks noChangeArrowheads="1"/>
          </p:cNvSpPr>
          <p:nvPr/>
        </p:nvSpPr>
        <p:spPr bwMode="auto">
          <a:xfrm>
            <a:off x="7137400" y="6162675"/>
            <a:ext cx="179546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dirty="0" err="1"/>
              <a:t>Contura</a:t>
            </a:r>
            <a:r>
              <a:rPr lang="en-GB" dirty="0"/>
              <a:t> </a:t>
            </a:r>
            <a:r>
              <a:rPr lang="en-GB" dirty="0" smtClean="0"/>
              <a:t>CMM</a:t>
            </a:r>
            <a:endParaRPr lang="en-GB" dirty="0"/>
          </a:p>
        </p:txBody>
      </p:sp>
      <p:sp>
        <p:nvSpPr>
          <p:cNvPr id="505865" name="Text Box 9"/>
          <p:cNvSpPr txBox="1">
            <a:spLocks noChangeArrowheads="1"/>
          </p:cNvSpPr>
          <p:nvPr/>
        </p:nvSpPr>
        <p:spPr bwMode="auto">
          <a:xfrm>
            <a:off x="1223963" y="6265863"/>
            <a:ext cx="27209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chemeClr val="bg1"/>
                </a:solidFill>
                <a:latin typeface="Arial" charset="0"/>
              </a:rPr>
              <a:t>“Michelangelo” project</a:t>
            </a:r>
          </a:p>
        </p:txBody>
      </p:sp>
      <p:pic>
        <p:nvPicPr>
          <p:cNvPr id="505866" name="Picture 10" descr="contur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37400" y="3203575"/>
            <a:ext cx="1771650" cy="2852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62" name="Picture 2" descr="einstein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000" y="2346325"/>
            <a:ext cx="2446338" cy="4206875"/>
          </a:xfrm>
          <a:prstGeom prst="rect">
            <a:avLst/>
          </a:prstGeom>
          <a:noFill/>
        </p:spPr>
      </p:pic>
      <p:pic>
        <p:nvPicPr>
          <p:cNvPr id="501763" name="Picture 3" descr="einstein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2338" y="2346325"/>
            <a:ext cx="2422525" cy="4206875"/>
          </a:xfrm>
          <a:prstGeom prst="rect">
            <a:avLst/>
          </a:prstGeom>
          <a:noFill/>
        </p:spPr>
      </p:pic>
      <p:pic>
        <p:nvPicPr>
          <p:cNvPr id="501764" name="Picture 4" descr="einstein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4863" y="2346325"/>
            <a:ext cx="2146300" cy="4206875"/>
          </a:xfrm>
          <a:prstGeom prst="rect">
            <a:avLst/>
          </a:prstGeom>
          <a:noFill/>
        </p:spPr>
      </p:pic>
      <p:sp>
        <p:nvSpPr>
          <p:cNvPr id="50176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Scanning technologies</a:t>
            </a:r>
          </a:p>
        </p:txBody>
      </p:sp>
      <p:sp>
        <p:nvSpPr>
          <p:cNvPr id="50176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46088" y="1533525"/>
            <a:ext cx="8229600" cy="4525963"/>
          </a:xfrm>
          <a:noFill/>
          <a:ln/>
        </p:spPr>
        <p:txBody>
          <a:bodyPr/>
          <a:lstStyle/>
          <a:p>
            <a:r>
              <a:rPr lang="en-GB" sz="2800"/>
              <a:t>Structured light</a:t>
            </a: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6990645" y="6517265"/>
            <a:ext cx="1105088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600" dirty="0" smtClean="0"/>
              <a:t>[Zhang02]</a:t>
            </a:r>
            <a:endParaRPr lang="en-GB" sz="16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3d shape from photographs</a:t>
            </a:r>
          </a:p>
        </p:txBody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25" y="1743075"/>
            <a:ext cx="6781800" cy="1373188"/>
          </a:xfrm>
          <a:noFill/>
          <a:ln/>
        </p:spPr>
        <p:txBody>
          <a:bodyPr/>
          <a:lstStyle/>
          <a:p>
            <a:pPr indent="20638" algn="ctr">
              <a:lnSpc>
                <a:spcPct val="80000"/>
              </a:lnSpc>
              <a:buFontTx/>
              <a:buNone/>
            </a:pPr>
            <a:r>
              <a:rPr lang="en-GB" sz="2400" i="1" dirty="0">
                <a:latin typeface="Arial" pitchFamily="34" charset="0"/>
                <a:cs typeface="Arial" pitchFamily="34" charset="0"/>
              </a:rPr>
              <a:t>“Estimate a 3d shape that would generate the input photographs given the same material, viewpoints and illumination”</a:t>
            </a:r>
          </a:p>
        </p:txBody>
      </p:sp>
      <p:sp>
        <p:nvSpPr>
          <p:cNvPr id="866313" name="AutoShape 9"/>
          <p:cNvSpPr>
            <a:spLocks noChangeArrowheads="1"/>
          </p:cNvSpPr>
          <p:nvPr/>
        </p:nvSpPr>
        <p:spPr bwMode="auto">
          <a:xfrm flipH="1">
            <a:off x="4346575" y="4329113"/>
            <a:ext cx="674688" cy="676275"/>
          </a:xfrm>
          <a:prstGeom prst="flowChartSummingJunction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66314" name="AutoShape 10"/>
          <p:cNvSpPr>
            <a:spLocks noChangeArrowheads="1"/>
          </p:cNvSpPr>
          <p:nvPr/>
        </p:nvSpPr>
        <p:spPr bwMode="auto">
          <a:xfrm flipH="1">
            <a:off x="3538538" y="4419600"/>
            <a:ext cx="584200" cy="404813"/>
          </a:xfrm>
          <a:prstGeom prst="leftArrow">
            <a:avLst>
              <a:gd name="adj1" fmla="val 50000"/>
              <a:gd name="adj2" fmla="val 3607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66318" name="AutoShape 14"/>
          <p:cNvSpPr>
            <a:spLocks noChangeArrowheads="1"/>
          </p:cNvSpPr>
          <p:nvPr/>
        </p:nvSpPr>
        <p:spPr bwMode="auto">
          <a:xfrm>
            <a:off x="5157788" y="4419600"/>
            <a:ext cx="854075" cy="4508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3162300" y="5049838"/>
            <a:ext cx="1319213" cy="1038225"/>
            <a:chOff x="1992" y="3181"/>
            <a:chExt cx="831" cy="654"/>
          </a:xfrm>
        </p:grpSpPr>
        <p:sp>
          <p:nvSpPr>
            <p:cNvPr id="866316" name="AutoShape 12"/>
            <p:cNvSpPr>
              <a:spLocks noChangeArrowheads="1"/>
            </p:cNvSpPr>
            <p:nvPr/>
          </p:nvSpPr>
          <p:spPr bwMode="auto">
            <a:xfrm rot="17998004" flipH="1">
              <a:off x="2512" y="3237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cs typeface="Arial" pitchFamily="34" charset="0"/>
              </a:endParaRPr>
            </a:p>
          </p:txBody>
        </p:sp>
        <p:sp>
          <p:nvSpPr>
            <p:cNvPr id="866319" name="Text Box 15"/>
            <p:cNvSpPr txBox="1">
              <a:spLocks noChangeArrowheads="1"/>
            </p:cNvSpPr>
            <p:nvPr/>
          </p:nvSpPr>
          <p:spPr bwMode="auto">
            <a:xfrm flipH="1">
              <a:off x="1992" y="3602"/>
              <a:ext cx="63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800" dirty="0">
                  <a:cs typeface="Arial" pitchFamily="34" charset="0"/>
                </a:rPr>
                <a:t>material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4748215" y="5094288"/>
            <a:ext cx="1338263" cy="993775"/>
            <a:chOff x="2991" y="3209"/>
            <a:chExt cx="843" cy="626"/>
          </a:xfrm>
        </p:grpSpPr>
        <p:sp>
          <p:nvSpPr>
            <p:cNvPr id="866317" name="AutoShape 13"/>
            <p:cNvSpPr>
              <a:spLocks noChangeArrowheads="1"/>
            </p:cNvSpPr>
            <p:nvPr/>
          </p:nvSpPr>
          <p:spPr bwMode="auto">
            <a:xfrm rot="14348698" flipH="1">
              <a:off x="2994" y="3265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cs typeface="Arial" pitchFamily="34" charset="0"/>
              </a:endParaRPr>
            </a:p>
          </p:txBody>
        </p:sp>
        <p:sp>
          <p:nvSpPr>
            <p:cNvPr id="866320" name="Text Box 16"/>
            <p:cNvSpPr txBox="1">
              <a:spLocks noChangeArrowheads="1"/>
            </p:cNvSpPr>
            <p:nvPr/>
          </p:nvSpPr>
          <p:spPr bwMode="auto">
            <a:xfrm flipH="1">
              <a:off x="2991" y="3602"/>
              <a:ext cx="84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800">
                  <a:cs typeface="Arial" pitchFamily="34" charset="0"/>
                </a:rPr>
                <a:t>illumination</a:t>
              </a:r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105275" y="3203575"/>
            <a:ext cx="1187450" cy="1035050"/>
            <a:chOff x="2586" y="2018"/>
            <a:chExt cx="748" cy="652"/>
          </a:xfrm>
        </p:grpSpPr>
        <p:sp>
          <p:nvSpPr>
            <p:cNvPr id="866315" name="AutoShape 11"/>
            <p:cNvSpPr>
              <a:spLocks noChangeArrowheads="1"/>
            </p:cNvSpPr>
            <p:nvPr/>
          </p:nvSpPr>
          <p:spPr bwMode="auto">
            <a:xfrm rot="5400000" flipH="1">
              <a:off x="2768" y="2358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cs typeface="Arial" pitchFamily="34" charset="0"/>
              </a:endParaRPr>
            </a:p>
          </p:txBody>
        </p:sp>
        <p:sp>
          <p:nvSpPr>
            <p:cNvPr id="866321" name="Text Box 17"/>
            <p:cNvSpPr txBox="1">
              <a:spLocks noChangeArrowheads="1"/>
            </p:cNvSpPr>
            <p:nvPr/>
          </p:nvSpPr>
          <p:spPr bwMode="auto">
            <a:xfrm flipH="1">
              <a:off x="2586" y="2018"/>
              <a:ext cx="74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800" dirty="0">
                  <a:cs typeface="Arial" pitchFamily="34" charset="0"/>
                </a:rPr>
                <a:t>viewpoint</a:t>
              </a: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882650" y="3471863"/>
            <a:ext cx="2522538" cy="2522537"/>
            <a:chOff x="556" y="2187"/>
            <a:chExt cx="1589" cy="1589"/>
          </a:xfrm>
        </p:grpSpPr>
        <p:pic>
          <p:nvPicPr>
            <p:cNvPr id="866312" name="Picture 8" descr="house_new_A_rec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0000"/>
                </a:clrFrom>
                <a:clrTo>
                  <a:srgbClr val="FF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6" y="2187"/>
              <a:ext cx="1589" cy="1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6322" name="Text Box 18"/>
            <p:cNvSpPr txBox="1">
              <a:spLocks noChangeArrowheads="1"/>
            </p:cNvSpPr>
            <p:nvPr/>
          </p:nvSpPr>
          <p:spPr bwMode="auto">
            <a:xfrm flipH="1">
              <a:off x="909" y="3545"/>
              <a:ext cx="727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800" dirty="0">
                  <a:cs typeface="Arial" pitchFamily="34" charset="0"/>
                </a:rPr>
                <a:t>geometry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6281738" y="3563938"/>
            <a:ext cx="2339975" cy="2436812"/>
            <a:chOff x="3957" y="2245"/>
            <a:chExt cx="1474" cy="1535"/>
          </a:xfrm>
        </p:grpSpPr>
        <p:pic>
          <p:nvPicPr>
            <p:cNvPr id="866308" name="Picture 4" descr="house_new_A_input"/>
            <p:cNvPicPr>
              <a:picLocks noChangeAspect="1" noChangeArrowheads="1"/>
            </p:cNvPicPr>
            <p:nvPr/>
          </p:nvPicPr>
          <p:blipFill>
            <a:blip r:embed="rId4"/>
            <a:srcRect r="4430" b="17717"/>
            <a:stretch>
              <a:fillRect/>
            </a:stretch>
          </p:blipFill>
          <p:spPr bwMode="auto">
            <a:xfrm>
              <a:off x="3957" y="2245"/>
              <a:ext cx="1474" cy="12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66323" name="Text Box 19"/>
            <p:cNvSpPr txBox="1">
              <a:spLocks noChangeArrowheads="1"/>
            </p:cNvSpPr>
            <p:nvPr/>
          </p:nvSpPr>
          <p:spPr bwMode="auto">
            <a:xfrm flipH="1">
              <a:off x="4299" y="3549"/>
              <a:ext cx="633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1800" dirty="0">
                  <a:cs typeface="Arial" pitchFamily="34" charset="0"/>
                </a:rPr>
                <a:t>   image</a:t>
              </a:r>
            </a:p>
          </p:txBody>
        </p:sp>
      </p:grpSp>
      <p:sp>
        <p:nvSpPr>
          <p:cNvPr id="866325" name="AutoShape 21"/>
          <p:cNvSpPr>
            <a:spLocks noChangeArrowheads="1"/>
          </p:cNvSpPr>
          <p:nvPr/>
        </p:nvSpPr>
        <p:spPr bwMode="auto">
          <a:xfrm flipH="1">
            <a:off x="2681288" y="6084888"/>
            <a:ext cx="4310062" cy="536575"/>
          </a:xfrm>
          <a:prstGeom prst="rightArrow">
            <a:avLst>
              <a:gd name="adj1" fmla="val 49704"/>
              <a:gd name="adj2" fmla="val 7694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en-GB"/>
          </a:p>
        </p:txBody>
      </p:sp>
      <p:sp>
        <p:nvSpPr>
          <p:cNvPr id="866332" name="Text Box 28"/>
          <p:cNvSpPr txBox="1">
            <a:spLocks noChangeArrowheads="1"/>
          </p:cNvSpPr>
          <p:nvPr/>
        </p:nvSpPr>
        <p:spPr bwMode="auto">
          <a:xfrm>
            <a:off x="1482725" y="3405188"/>
            <a:ext cx="1187450" cy="2255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328613"/>
            <a:r>
              <a:rPr lang="en-GB" sz="14200">
                <a:solidFill>
                  <a:srgbClr val="CC0000"/>
                </a:solidFill>
              </a:rPr>
              <a:t>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6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6325" grpId="0" animBg="1"/>
      <p:bldP spid="8663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4" name="Picture 4" descr="IMG_0021"/>
          <p:cNvPicPr>
            <a:picLocks noChangeAspect="1" noChangeArrowheads="1"/>
          </p:cNvPicPr>
          <p:nvPr/>
        </p:nvPicPr>
        <p:blipFill>
          <a:blip r:embed="rId3" cstate="print"/>
          <a:srcRect t="17224"/>
          <a:stretch>
            <a:fillRect/>
          </a:stretch>
        </p:blipFill>
        <p:spPr bwMode="auto">
          <a:xfrm>
            <a:off x="1257300" y="3060700"/>
            <a:ext cx="6534150" cy="360521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17445" name="Text Box 5"/>
          <p:cNvSpPr txBox="1">
            <a:spLocks noChangeArrowheads="1"/>
          </p:cNvSpPr>
          <p:nvPr/>
        </p:nvSpPr>
        <p:spPr bwMode="auto">
          <a:xfrm>
            <a:off x="2103438" y="4279900"/>
            <a:ext cx="796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GB" sz="2400" b="1">
                <a:solidFill>
                  <a:schemeClr val="bg1"/>
                </a:solidFill>
              </a:rPr>
              <a:t>Real</a:t>
            </a:r>
          </a:p>
        </p:txBody>
      </p:sp>
      <p:sp>
        <p:nvSpPr>
          <p:cNvPr id="317446" name="Text Box 6"/>
          <p:cNvSpPr txBox="1">
            <a:spLocks noChangeArrowheads="1"/>
          </p:cNvSpPr>
          <p:nvPr/>
        </p:nvSpPr>
        <p:spPr bwMode="auto">
          <a:xfrm>
            <a:off x="5946775" y="4279900"/>
            <a:ext cx="12207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GB" sz="2400" b="1">
                <a:solidFill>
                  <a:schemeClr val="bg1"/>
                </a:solidFill>
              </a:rPr>
              <a:t>Replica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GB"/>
              <a:t>3d shape from photographs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000125" y="1743075"/>
            <a:ext cx="6781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20638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“Estimate a 3d shape that would generate the input photographs given the same material, viewpoints and illumination”</a:t>
            </a:r>
            <a:endParaRPr kumimoji="0" lang="en-GB" sz="24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3d shape from photographs</a:t>
            </a:r>
          </a:p>
        </p:txBody>
      </p:sp>
      <p:sp>
        <p:nvSpPr>
          <p:cNvPr id="1167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600200"/>
            <a:ext cx="8953500" cy="582613"/>
          </a:xfrm>
        </p:spPr>
        <p:txBody>
          <a:bodyPr/>
          <a:lstStyle/>
          <a:p>
            <a:pPr indent="20638">
              <a:lnSpc>
                <a:spcPct val="80000"/>
              </a:lnSpc>
              <a:buFontTx/>
              <a:buNone/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Appearance strongly depends on the material and lighting</a:t>
            </a:r>
            <a:endParaRPr lang="en-GB" sz="2400" dirty="0"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1167364" name="AutoShape 354"/>
          <p:cNvSpPr>
            <a:spLocks noChangeAspect="1" noChangeArrowheads="1"/>
          </p:cNvSpPr>
          <p:nvPr/>
        </p:nvSpPr>
        <p:spPr bwMode="auto">
          <a:xfrm>
            <a:off x="5484813" y="4930775"/>
            <a:ext cx="1649412" cy="1647825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grayscl/>
            </a:blip>
            <a:srcRect/>
            <a:stretch>
              <a:fillRect b="-96"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081463"/>
            <a:endParaRPr lang="en-US" sz="10700">
              <a:latin typeface="Times New Roman" pitchFamily="18" charset="0"/>
            </a:endParaRPr>
          </a:p>
        </p:txBody>
      </p:sp>
      <p:pic>
        <p:nvPicPr>
          <p:cNvPr id="1167365" name="Picture 5" descr="house_new_A_input"/>
          <p:cNvPicPr>
            <a:picLocks noChangeAspect="1" noChangeArrowheads="1"/>
          </p:cNvPicPr>
          <p:nvPr/>
        </p:nvPicPr>
        <p:blipFill>
          <a:blip r:embed="rId4"/>
          <a:srcRect r="4430" b="17717"/>
          <a:stretch>
            <a:fillRect/>
          </a:stretch>
        </p:blipFill>
        <p:spPr bwMode="auto">
          <a:xfrm>
            <a:off x="1552575" y="2916238"/>
            <a:ext cx="1711325" cy="147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67366" name="Picture 6" descr="capture0000"/>
          <p:cNvPicPr>
            <a:picLocks noChangeAspect="1" noChangeArrowheads="1"/>
          </p:cNvPicPr>
          <p:nvPr/>
        </p:nvPicPr>
        <p:blipFill>
          <a:blip r:embed="rId5"/>
          <a:srcRect t="2953" b="739"/>
          <a:stretch>
            <a:fillRect/>
          </a:stretch>
        </p:blipFill>
        <p:spPr bwMode="auto">
          <a:xfrm>
            <a:off x="1938338" y="4913313"/>
            <a:ext cx="1327150" cy="160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67367" name="Picture 7"/>
          <p:cNvPicPr>
            <a:picLocks noChangeAspect="1" noChangeArrowheads="1"/>
          </p:cNvPicPr>
          <p:nvPr/>
        </p:nvPicPr>
        <p:blipFill>
          <a:blip r:embed="rId6"/>
          <a:srcRect l="1918" t="1007" b="8061"/>
          <a:stretch>
            <a:fillRect/>
          </a:stretch>
        </p:blipFill>
        <p:spPr bwMode="auto">
          <a:xfrm>
            <a:off x="5513388" y="2819400"/>
            <a:ext cx="923925" cy="163353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167368" name="Rectangle 8"/>
          <p:cNvSpPr>
            <a:spLocks noChangeArrowheads="1"/>
          </p:cNvSpPr>
          <p:nvPr/>
        </p:nvSpPr>
        <p:spPr bwMode="auto">
          <a:xfrm>
            <a:off x="1779588" y="4373563"/>
            <a:ext cx="14843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0638">
              <a:spcBef>
                <a:spcPct val="20000"/>
              </a:spcBef>
            </a:pPr>
            <a:r>
              <a:rPr lang="en-GB" sz="2800">
                <a:cs typeface="Arial" pitchFamily="34" charset="0"/>
              </a:rPr>
              <a:t>rigid</a:t>
            </a:r>
          </a:p>
        </p:txBody>
      </p:sp>
      <p:sp>
        <p:nvSpPr>
          <p:cNvPr id="1167369" name="Text Box 9"/>
          <p:cNvSpPr txBox="1">
            <a:spLocks noChangeArrowheads="1"/>
          </p:cNvSpPr>
          <p:nvPr/>
        </p:nvSpPr>
        <p:spPr bwMode="auto">
          <a:xfrm>
            <a:off x="5378450" y="4418013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>
                <a:cs typeface="Arial" pitchFamily="34" charset="0"/>
              </a:rPr>
              <a:t>deforming</a:t>
            </a:r>
          </a:p>
        </p:txBody>
      </p:sp>
      <p:sp>
        <p:nvSpPr>
          <p:cNvPr id="1167370" name="Text Box 10"/>
          <p:cNvSpPr txBox="1">
            <a:spLocks noChangeArrowheads="1"/>
          </p:cNvSpPr>
          <p:nvPr/>
        </p:nvSpPr>
        <p:spPr bwMode="auto">
          <a:xfrm>
            <a:off x="3306763" y="3113088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 dirty="0">
                <a:cs typeface="Arial" pitchFamily="34" charset="0"/>
              </a:rPr>
              <a:t>textured</a:t>
            </a:r>
          </a:p>
        </p:txBody>
      </p:sp>
      <p:sp>
        <p:nvSpPr>
          <p:cNvPr id="1167371" name="Text Box 11"/>
          <p:cNvSpPr txBox="1">
            <a:spLocks noChangeArrowheads="1"/>
          </p:cNvSpPr>
          <p:nvPr/>
        </p:nvSpPr>
        <p:spPr bwMode="auto">
          <a:xfrm>
            <a:off x="3216275" y="5768975"/>
            <a:ext cx="234156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>
                <a:cs typeface="Arial" pitchFamily="34" charset="0"/>
              </a:rPr>
              <a:t>textureless</a:t>
            </a:r>
          </a:p>
        </p:txBody>
      </p:sp>
      <p:sp>
        <p:nvSpPr>
          <p:cNvPr id="1167372" name="AutoShape 12"/>
          <p:cNvSpPr>
            <a:spLocks noChangeArrowheads="1"/>
          </p:cNvSpPr>
          <p:nvPr/>
        </p:nvSpPr>
        <p:spPr bwMode="auto">
          <a:xfrm>
            <a:off x="3579813" y="3878263"/>
            <a:ext cx="1619250" cy="1619250"/>
          </a:xfrm>
          <a:custGeom>
            <a:avLst/>
            <a:gdLst>
              <a:gd name="G0" fmla="+- 7009 0 0"/>
              <a:gd name="G1" fmla="+- 10144 0 0"/>
              <a:gd name="G2" fmla="+- 2774 0 0"/>
              <a:gd name="G3" fmla="+- 21600 0 7009"/>
              <a:gd name="G4" fmla="+- 21600 0 10144"/>
              <a:gd name="G5" fmla="+- 21600 0 2774"/>
              <a:gd name="G6" fmla="+- 7009 0 10800"/>
              <a:gd name="G7" fmla="+- 10144 0 10800"/>
              <a:gd name="G8" fmla="*/ G7 2774 G6"/>
              <a:gd name="G9" fmla="+- 21600 0 G8"/>
              <a:gd name="T0" fmla="*/ G8 w 21600"/>
              <a:gd name="T1" fmla="*/ G1 h 21600"/>
              <a:gd name="T2" fmla="*/ G9 w 21600"/>
              <a:gd name="T3" fmla="*/ G4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10800" y="0"/>
                </a:moveTo>
                <a:lnTo>
                  <a:pt x="7009" y="2774"/>
                </a:lnTo>
                <a:lnTo>
                  <a:pt x="10144" y="2774"/>
                </a:lnTo>
                <a:lnTo>
                  <a:pt x="10144" y="10144"/>
                </a:lnTo>
                <a:lnTo>
                  <a:pt x="2774" y="10144"/>
                </a:lnTo>
                <a:lnTo>
                  <a:pt x="2774" y="7009"/>
                </a:lnTo>
                <a:lnTo>
                  <a:pt x="0" y="10800"/>
                </a:lnTo>
                <a:lnTo>
                  <a:pt x="2774" y="14591"/>
                </a:lnTo>
                <a:lnTo>
                  <a:pt x="2774" y="11456"/>
                </a:lnTo>
                <a:lnTo>
                  <a:pt x="10144" y="11456"/>
                </a:lnTo>
                <a:lnTo>
                  <a:pt x="10144" y="18826"/>
                </a:lnTo>
                <a:lnTo>
                  <a:pt x="7009" y="18826"/>
                </a:lnTo>
                <a:lnTo>
                  <a:pt x="10800" y="21600"/>
                </a:lnTo>
                <a:lnTo>
                  <a:pt x="14591" y="18826"/>
                </a:lnTo>
                <a:lnTo>
                  <a:pt x="11456" y="18826"/>
                </a:lnTo>
                <a:lnTo>
                  <a:pt x="11456" y="11456"/>
                </a:lnTo>
                <a:lnTo>
                  <a:pt x="18826" y="11456"/>
                </a:lnTo>
                <a:lnTo>
                  <a:pt x="18826" y="14591"/>
                </a:lnTo>
                <a:lnTo>
                  <a:pt x="21600" y="10800"/>
                </a:lnTo>
                <a:lnTo>
                  <a:pt x="18826" y="7009"/>
                </a:lnTo>
                <a:lnTo>
                  <a:pt x="18826" y="10144"/>
                </a:lnTo>
                <a:lnTo>
                  <a:pt x="11456" y="10144"/>
                </a:lnTo>
                <a:lnTo>
                  <a:pt x="11456" y="2774"/>
                </a:lnTo>
                <a:lnTo>
                  <a:pt x="14591" y="2774"/>
                </a:lnTo>
                <a:close/>
              </a:path>
            </a:pathLst>
          </a:cu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3d shape from photographs</a:t>
            </a:r>
          </a:p>
        </p:txBody>
      </p:sp>
      <p:sp>
        <p:nvSpPr>
          <p:cNvPr id="1169413" name="Rectangle 5"/>
          <p:cNvSpPr>
            <a:spLocks noChangeArrowheads="1"/>
          </p:cNvSpPr>
          <p:nvPr/>
        </p:nvSpPr>
        <p:spPr bwMode="auto">
          <a:xfrm>
            <a:off x="3829050" y="1989138"/>
            <a:ext cx="10001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0638">
              <a:spcBef>
                <a:spcPct val="20000"/>
              </a:spcBef>
            </a:pPr>
            <a:r>
              <a:rPr lang="en-GB" sz="2400" b="1">
                <a:latin typeface="Trebuchet MS" pitchFamily="34" charset="0"/>
                <a:sym typeface="Symbol" pitchFamily="18" charset="2"/>
              </a:rPr>
              <a:t></a:t>
            </a:r>
          </a:p>
        </p:txBody>
      </p:sp>
      <p:pic>
        <p:nvPicPr>
          <p:cNvPr id="1169414" name="Picture 6" descr="trans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3225" y="4929188"/>
            <a:ext cx="1649413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9415" name="Picture 7" descr="house_new_A_reco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0988" y="2914650"/>
            <a:ext cx="1792287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9416" name="Picture 8" descr="capture0001"/>
          <p:cNvPicPr>
            <a:picLocks noChangeAspect="1" noChangeArrowheads="1"/>
          </p:cNvPicPr>
          <p:nvPr/>
        </p:nvPicPr>
        <p:blipFill>
          <a:blip r:embed="rId5"/>
          <a:srcRect t="2216" b="554"/>
          <a:stretch>
            <a:fillRect/>
          </a:stretch>
        </p:blipFill>
        <p:spPr bwMode="auto">
          <a:xfrm>
            <a:off x="1938338" y="4911725"/>
            <a:ext cx="1312862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9417" name="Picture 9" descr="pants"/>
          <p:cNvPicPr>
            <a:picLocks noChangeAspect="1" noChangeArrowheads="1"/>
          </p:cNvPicPr>
          <p:nvPr/>
        </p:nvPicPr>
        <p:blipFill>
          <a:blip r:embed="rId6">
            <a:lum bright="12000" contrast="24000"/>
          </a:blip>
          <a:srcRect/>
          <a:stretch>
            <a:fillRect/>
          </a:stretch>
        </p:blipFill>
        <p:spPr bwMode="auto">
          <a:xfrm>
            <a:off x="5581650" y="2838450"/>
            <a:ext cx="965200" cy="1647825"/>
          </a:xfrm>
          <a:prstGeom prst="rect">
            <a:avLst/>
          </a:prstGeom>
          <a:noFill/>
        </p:spPr>
      </p:pic>
      <p:sp>
        <p:nvSpPr>
          <p:cNvPr id="1169418" name="Text Box 10"/>
          <p:cNvSpPr txBox="1">
            <a:spLocks noChangeArrowheads="1"/>
          </p:cNvSpPr>
          <p:nvPr/>
        </p:nvSpPr>
        <p:spPr bwMode="auto">
          <a:xfrm>
            <a:off x="3216275" y="5768975"/>
            <a:ext cx="234156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 dirty="0" err="1">
                <a:cs typeface="Arial" pitchFamily="34" charset="0"/>
              </a:rPr>
              <a:t>textureless</a:t>
            </a:r>
            <a:endParaRPr lang="en-GB" sz="2800" dirty="0">
              <a:cs typeface="Arial" pitchFamily="34" charset="0"/>
            </a:endParaRPr>
          </a:p>
        </p:txBody>
      </p:sp>
      <p:sp>
        <p:nvSpPr>
          <p:cNvPr id="1169419" name="AutoShape 11"/>
          <p:cNvSpPr>
            <a:spLocks noChangeArrowheads="1"/>
          </p:cNvSpPr>
          <p:nvPr/>
        </p:nvSpPr>
        <p:spPr bwMode="auto">
          <a:xfrm>
            <a:off x="3579813" y="3878263"/>
            <a:ext cx="1619250" cy="1619250"/>
          </a:xfrm>
          <a:custGeom>
            <a:avLst/>
            <a:gdLst>
              <a:gd name="G0" fmla="+- 7009 0 0"/>
              <a:gd name="G1" fmla="+- 10144 0 0"/>
              <a:gd name="G2" fmla="+- 2774 0 0"/>
              <a:gd name="G3" fmla="+- 21600 0 7009"/>
              <a:gd name="G4" fmla="+- 21600 0 10144"/>
              <a:gd name="G5" fmla="+- 21600 0 2774"/>
              <a:gd name="G6" fmla="+- 7009 0 10800"/>
              <a:gd name="G7" fmla="+- 10144 0 10800"/>
              <a:gd name="G8" fmla="*/ G7 2774 G6"/>
              <a:gd name="G9" fmla="+- 21600 0 G8"/>
              <a:gd name="T0" fmla="*/ G8 w 21600"/>
              <a:gd name="T1" fmla="*/ G1 h 21600"/>
              <a:gd name="T2" fmla="*/ G9 w 21600"/>
              <a:gd name="T3" fmla="*/ G4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10800" y="0"/>
                </a:moveTo>
                <a:lnTo>
                  <a:pt x="7009" y="2774"/>
                </a:lnTo>
                <a:lnTo>
                  <a:pt x="10144" y="2774"/>
                </a:lnTo>
                <a:lnTo>
                  <a:pt x="10144" y="10144"/>
                </a:lnTo>
                <a:lnTo>
                  <a:pt x="2774" y="10144"/>
                </a:lnTo>
                <a:lnTo>
                  <a:pt x="2774" y="7009"/>
                </a:lnTo>
                <a:lnTo>
                  <a:pt x="0" y="10800"/>
                </a:lnTo>
                <a:lnTo>
                  <a:pt x="2774" y="14591"/>
                </a:lnTo>
                <a:lnTo>
                  <a:pt x="2774" y="11456"/>
                </a:lnTo>
                <a:lnTo>
                  <a:pt x="10144" y="11456"/>
                </a:lnTo>
                <a:lnTo>
                  <a:pt x="10144" y="18826"/>
                </a:lnTo>
                <a:lnTo>
                  <a:pt x="7009" y="18826"/>
                </a:lnTo>
                <a:lnTo>
                  <a:pt x="10800" y="21600"/>
                </a:lnTo>
                <a:lnTo>
                  <a:pt x="14591" y="18826"/>
                </a:lnTo>
                <a:lnTo>
                  <a:pt x="11456" y="18826"/>
                </a:lnTo>
                <a:lnTo>
                  <a:pt x="11456" y="11456"/>
                </a:lnTo>
                <a:lnTo>
                  <a:pt x="18826" y="11456"/>
                </a:lnTo>
                <a:lnTo>
                  <a:pt x="18826" y="14591"/>
                </a:lnTo>
                <a:lnTo>
                  <a:pt x="21600" y="10800"/>
                </a:lnTo>
                <a:lnTo>
                  <a:pt x="18826" y="7009"/>
                </a:lnTo>
                <a:lnTo>
                  <a:pt x="18826" y="10144"/>
                </a:lnTo>
                <a:lnTo>
                  <a:pt x="11456" y="10144"/>
                </a:lnTo>
                <a:lnTo>
                  <a:pt x="11456" y="2774"/>
                </a:lnTo>
                <a:lnTo>
                  <a:pt x="14591" y="2774"/>
                </a:lnTo>
                <a:close/>
              </a:path>
            </a:pathLst>
          </a:cu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169420" name="Text Box 12"/>
          <p:cNvSpPr txBox="1">
            <a:spLocks noChangeArrowheads="1"/>
          </p:cNvSpPr>
          <p:nvPr/>
        </p:nvSpPr>
        <p:spPr bwMode="auto">
          <a:xfrm>
            <a:off x="3306763" y="3113088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>
                <a:cs typeface="Arial" pitchFamily="34" charset="0"/>
              </a:rPr>
              <a:t>textured</a:t>
            </a:r>
          </a:p>
        </p:txBody>
      </p:sp>
      <p:sp>
        <p:nvSpPr>
          <p:cNvPr id="1169421" name="Rectangle 13"/>
          <p:cNvSpPr>
            <a:spLocks noChangeArrowheads="1"/>
          </p:cNvSpPr>
          <p:nvPr/>
        </p:nvSpPr>
        <p:spPr bwMode="auto">
          <a:xfrm>
            <a:off x="1779588" y="4373563"/>
            <a:ext cx="14843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0638">
              <a:spcBef>
                <a:spcPct val="20000"/>
              </a:spcBef>
            </a:pPr>
            <a:r>
              <a:rPr lang="en-GB" sz="2800">
                <a:cs typeface="Arial" pitchFamily="34" charset="0"/>
              </a:rPr>
              <a:t>rigid</a:t>
            </a:r>
          </a:p>
        </p:txBody>
      </p:sp>
      <p:sp>
        <p:nvSpPr>
          <p:cNvPr id="1169422" name="Text Box 14"/>
          <p:cNvSpPr txBox="1">
            <a:spLocks noChangeArrowheads="1"/>
          </p:cNvSpPr>
          <p:nvPr/>
        </p:nvSpPr>
        <p:spPr bwMode="auto">
          <a:xfrm>
            <a:off x="5378450" y="4418013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2800">
                <a:cs typeface="Arial" pitchFamily="34" charset="0"/>
              </a:rPr>
              <a:t>deforming</a:t>
            </a:r>
          </a:p>
        </p:txBody>
      </p:sp>
      <p:sp>
        <p:nvSpPr>
          <p:cNvPr id="1169424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142875" y="1600200"/>
            <a:ext cx="8953500" cy="582613"/>
          </a:xfrm>
          <a:noFill/>
          <a:ln/>
        </p:spPr>
        <p:txBody>
          <a:bodyPr/>
          <a:lstStyle/>
          <a:p>
            <a:pPr indent="20638">
              <a:lnSpc>
                <a:spcPct val="80000"/>
              </a:lnSpc>
              <a:buFontTx/>
              <a:buNone/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Appearance strongly depends on the material and lighting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49275" y="1989138"/>
            <a:ext cx="8004175" cy="727075"/>
            <a:chOff x="346" y="1253"/>
            <a:chExt cx="5042" cy="458"/>
          </a:xfrm>
        </p:grpSpPr>
        <p:sp>
          <p:nvSpPr>
            <p:cNvPr id="1169426" name="Rectangle 18"/>
            <p:cNvSpPr>
              <a:spLocks noChangeArrowheads="1"/>
            </p:cNvSpPr>
            <p:nvPr/>
          </p:nvSpPr>
          <p:spPr bwMode="auto">
            <a:xfrm>
              <a:off x="346" y="1423"/>
              <a:ext cx="5042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GB" sz="2400" dirty="0">
                  <a:solidFill>
                    <a:srgbClr val="CC0000"/>
                  </a:solidFill>
                  <a:cs typeface="Arial" pitchFamily="34" charset="0"/>
                </a:rPr>
                <a:t>No single algorithm exists dealing with </a:t>
              </a:r>
              <a:r>
                <a:rPr lang="en-GB" sz="2400" b="1" dirty="0">
                  <a:solidFill>
                    <a:srgbClr val="CC0000"/>
                  </a:solidFill>
                  <a:cs typeface="Arial" pitchFamily="34" charset="0"/>
                </a:rPr>
                <a:t>any</a:t>
              </a:r>
              <a:r>
                <a:rPr lang="en-GB" sz="2400" dirty="0">
                  <a:solidFill>
                    <a:srgbClr val="CC0000"/>
                  </a:solidFill>
                  <a:cs typeface="Arial" pitchFamily="34" charset="0"/>
                </a:rPr>
                <a:t> type of scene</a:t>
              </a:r>
              <a:endParaRPr lang="en-GB" sz="2400" dirty="0">
                <a:solidFill>
                  <a:srgbClr val="CC0000"/>
                </a:solidFill>
                <a:cs typeface="Arial" pitchFamily="34" charset="0"/>
                <a:sym typeface="Symbol" pitchFamily="18" charset="2"/>
              </a:endParaRPr>
            </a:p>
          </p:txBody>
        </p:sp>
        <p:sp>
          <p:nvSpPr>
            <p:cNvPr id="1169427" name="Rectangle 19"/>
            <p:cNvSpPr>
              <a:spLocks noChangeArrowheads="1"/>
            </p:cNvSpPr>
            <p:nvPr/>
          </p:nvSpPr>
          <p:spPr bwMode="auto">
            <a:xfrm>
              <a:off x="2412" y="1253"/>
              <a:ext cx="63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20638">
                <a:spcBef>
                  <a:spcPct val="20000"/>
                </a:spcBef>
              </a:pPr>
              <a:r>
                <a:rPr lang="en-GB" sz="2400" b="1">
                  <a:cs typeface="Arial" pitchFamily="34" charset="0"/>
                  <a:sym typeface="Symbol" pitchFamily="18" charset="2"/>
                </a:rPr>
                <a:t>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694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116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1694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" dur="indefinite"/>
                                        <p:tgtEl>
                                          <p:spTgt spid="116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1694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" dur="indefinite"/>
                                        <p:tgtEl>
                                          <p:spTgt spid="116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1694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" dur="indefinite"/>
                                        <p:tgtEl>
                                          <p:spTgt spid="116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1694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" dur="indefinite"/>
                                        <p:tgtEl>
                                          <p:spTgt spid="116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169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" dur="indefinite"/>
                                        <p:tgtEl>
                                          <p:spTgt spid="116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9418" grpId="0"/>
      <p:bldP spid="1169419" grpId="0" animBg="1"/>
      <p:bldP spid="11694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dirty="0">
                <a:latin typeface="Arial" pitchFamily="34" charset="0"/>
                <a:cs typeface="Arial" pitchFamily="34" charset="0"/>
              </a:rPr>
              <a:t>Photograph based 3d reconstruction is:</a:t>
            </a:r>
            <a:br>
              <a:rPr lang="en-GB" dirty="0">
                <a:latin typeface="Arial" pitchFamily="34" charset="0"/>
                <a:cs typeface="Arial" pitchFamily="34" charset="0"/>
              </a:rPr>
            </a:br>
            <a:endParaRPr lang="en-GB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practical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fast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non-intrusive</a:t>
            </a:r>
            <a:endParaRPr lang="en-GB" sz="3600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low cost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latin typeface="Arial" pitchFamily="34" charset="0"/>
                <a:cs typeface="Arial" pitchFamily="34" charset="0"/>
              </a:rPr>
              <a:t> Easily deployable outdoors</a:t>
            </a:r>
          </a:p>
          <a:p>
            <a:pPr lvl="1">
              <a:buClr>
                <a:srgbClr val="FF0000"/>
              </a:buClr>
              <a:buFont typeface="Wingdings 2" pitchFamily="18" charset="2"/>
              <a:buChar char="O"/>
            </a:pPr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“low” accuracy</a:t>
            </a:r>
          </a:p>
          <a:p>
            <a:pPr lvl="1">
              <a:buClr>
                <a:srgbClr val="FF0000"/>
              </a:buClr>
              <a:buFont typeface="Wingdings 2" pitchFamily="18" charset="2"/>
              <a:buChar char="O"/>
            </a:pPr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Results depend on material properties</a:t>
            </a:r>
          </a:p>
        </p:txBody>
      </p:sp>
      <p:sp>
        <p:nvSpPr>
          <p:cNvPr id="1165322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3d shape from photographs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Talk plan</a:t>
            </a:r>
          </a:p>
        </p:txBody>
      </p:sp>
      <p:sp>
        <p:nvSpPr>
          <p:cNvPr id="1243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5173663" cy="4030663"/>
          </a:xfrm>
        </p:spPr>
        <p:txBody>
          <a:bodyPr/>
          <a:lstStyle/>
          <a:p>
            <a:r>
              <a:rPr lang="en-GB" sz="2400" dirty="0" smtClean="0"/>
              <a:t>Introduction</a:t>
            </a:r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Multi-View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tereo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pipeline</a:t>
            </a: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400" dirty="0" smtClean="0"/>
              <a:t>Fusion of occlusion-robust </a:t>
            </a:r>
            <a:br>
              <a:rPr lang="en-GB" sz="2400" dirty="0" smtClean="0"/>
            </a:br>
            <a:r>
              <a:rPr lang="en-GB" sz="2400" dirty="0" smtClean="0"/>
              <a:t>depth-maps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 smtClean="0"/>
          </a:p>
          <a:p>
            <a:pPr lvl="1"/>
            <a:endParaRPr lang="en-GB" sz="2000" dirty="0" smtClean="0"/>
          </a:p>
          <a:p>
            <a:r>
              <a:rPr lang="en-GB" sz="2400" dirty="0" smtClean="0"/>
              <a:t>Region growing</a:t>
            </a:r>
            <a:endParaRPr lang="en-GB" sz="2400" dirty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5327350" y="2824033"/>
            <a:ext cx="3555514" cy="1209565"/>
            <a:chOff x="3138" y="1367"/>
            <a:chExt cx="1502" cy="511"/>
          </a:xfrm>
        </p:grpSpPr>
        <p:pic>
          <p:nvPicPr>
            <p:cNvPr id="1243143" name="Picture 7" descr="book0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32" y="1367"/>
              <a:ext cx="708" cy="511"/>
            </a:xfrm>
            <a:prstGeom prst="rect">
              <a:avLst/>
            </a:prstGeom>
            <a:noFill/>
          </p:spPr>
        </p:pic>
        <p:pic>
          <p:nvPicPr>
            <p:cNvPr id="1243144" name="Picture 8" descr="book0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38" y="1367"/>
              <a:ext cx="708" cy="511"/>
            </a:xfrm>
            <a:prstGeom prst="rect">
              <a:avLst/>
            </a:prstGeom>
            <a:noFill/>
          </p:spPr>
        </p:pic>
        <p:sp>
          <p:nvSpPr>
            <p:cNvPr id="1243145" name="AutoShape 9"/>
            <p:cNvSpPr>
              <a:spLocks noChangeAspect="1" noChangeArrowheads="1"/>
            </p:cNvSpPr>
            <p:nvPr/>
          </p:nvSpPr>
          <p:spPr bwMode="auto">
            <a:xfrm>
              <a:off x="3887" y="1577"/>
              <a:ext cx="35" cy="54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grpSp>
        <p:nvGrpSpPr>
          <p:cNvPr id="3" name="Group 11"/>
          <p:cNvGrpSpPr>
            <a:grpSpLocks noChangeAspect="1"/>
          </p:cNvGrpSpPr>
          <p:nvPr/>
        </p:nvGrpSpPr>
        <p:grpSpPr>
          <a:xfrm>
            <a:off x="6237924" y="4177617"/>
            <a:ext cx="2004186" cy="1336124"/>
            <a:chOff x="5652798" y="3873500"/>
            <a:chExt cx="2105688" cy="140379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05642" y="3873500"/>
              <a:ext cx="1052844" cy="1403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52798" y="3873500"/>
              <a:ext cx="1052844" cy="1403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2328" y="1263722"/>
            <a:ext cx="1960495" cy="147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 descr="internetmvs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2128" y="5453781"/>
            <a:ext cx="2028730" cy="135924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4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124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243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" dur="indefinite"/>
                                        <p:tgtEl>
                                          <p:spTgt spid="1243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43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" dur="indefinite"/>
                                        <p:tgtEl>
                                          <p:spTgt spid="1243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" dur="indefinite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Talk plan</a:t>
            </a:r>
          </a:p>
        </p:txBody>
      </p:sp>
      <p:sp>
        <p:nvSpPr>
          <p:cNvPr id="1243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5173663" cy="4030663"/>
          </a:xfrm>
        </p:spPr>
        <p:txBody>
          <a:bodyPr/>
          <a:lstStyle/>
          <a:p>
            <a:r>
              <a:rPr lang="en-GB" sz="2400" dirty="0" smtClean="0"/>
              <a:t>Introduction</a:t>
            </a:r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Multi-View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tereo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pipeline</a:t>
            </a: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400" dirty="0" smtClean="0"/>
              <a:t>Fusion of occlusion-robust </a:t>
            </a:r>
            <a:br>
              <a:rPr lang="en-GB" sz="2400" dirty="0" smtClean="0"/>
            </a:br>
            <a:r>
              <a:rPr lang="en-GB" sz="2400" dirty="0" smtClean="0"/>
              <a:t>depth-maps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 smtClean="0"/>
          </a:p>
          <a:p>
            <a:pPr lvl="1"/>
            <a:endParaRPr lang="en-GB" sz="2000" dirty="0" smtClean="0"/>
          </a:p>
          <a:p>
            <a:r>
              <a:rPr lang="en-GB" sz="2400" dirty="0" smtClean="0"/>
              <a:t>Region growing</a:t>
            </a:r>
            <a:endParaRPr lang="en-GB" sz="2400" dirty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5327350" y="2824033"/>
            <a:ext cx="3555514" cy="1209565"/>
            <a:chOff x="3138" y="1367"/>
            <a:chExt cx="1502" cy="511"/>
          </a:xfrm>
        </p:grpSpPr>
        <p:pic>
          <p:nvPicPr>
            <p:cNvPr id="1243143" name="Picture 7" descr="book0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32" y="1367"/>
              <a:ext cx="708" cy="511"/>
            </a:xfrm>
            <a:prstGeom prst="rect">
              <a:avLst/>
            </a:prstGeom>
            <a:noFill/>
          </p:spPr>
        </p:pic>
        <p:pic>
          <p:nvPicPr>
            <p:cNvPr id="1243144" name="Picture 8" descr="book0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38" y="1367"/>
              <a:ext cx="708" cy="511"/>
            </a:xfrm>
            <a:prstGeom prst="rect">
              <a:avLst/>
            </a:prstGeom>
            <a:noFill/>
          </p:spPr>
        </p:pic>
        <p:sp>
          <p:nvSpPr>
            <p:cNvPr id="1243145" name="AutoShape 9"/>
            <p:cNvSpPr>
              <a:spLocks noChangeAspect="1" noChangeArrowheads="1"/>
            </p:cNvSpPr>
            <p:nvPr/>
          </p:nvSpPr>
          <p:spPr bwMode="auto">
            <a:xfrm>
              <a:off x="3887" y="1577"/>
              <a:ext cx="35" cy="54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6237924" y="4177617"/>
            <a:ext cx="2004186" cy="1336124"/>
            <a:chOff x="5652798" y="3873500"/>
            <a:chExt cx="2105688" cy="140379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05642" y="3873500"/>
              <a:ext cx="1052844" cy="1403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52798" y="3873500"/>
              <a:ext cx="1052844" cy="1403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2328" y="1263722"/>
            <a:ext cx="1960495" cy="147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 descr="internetmvs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2128" y="5453781"/>
            <a:ext cx="2028730" cy="135924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43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1243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243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" dur="indefinite"/>
                                        <p:tgtEl>
                                          <p:spTgt spid="12431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43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" dur="indefinite"/>
                                        <p:tgtEl>
                                          <p:spTgt spid="1243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02" name="Picture 2" descr="twins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68325" y="2628000"/>
            <a:ext cx="579438" cy="874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003" name="Picture 3" descr="twins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68325" y="3511550"/>
            <a:ext cx="579438" cy="874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004" name="Picture 4" descr="twins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143000" y="2628900"/>
            <a:ext cx="579438" cy="874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005" name="Picture 5" descr="twins0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143000" y="3513138"/>
            <a:ext cx="579438" cy="874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006" name="Picture 6" descr="twins0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722438" y="3513138"/>
            <a:ext cx="579437" cy="874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013" name="Text Box 13"/>
          <p:cNvSpPr txBox="1">
            <a:spLocks noChangeArrowheads="1"/>
          </p:cNvSpPr>
          <p:nvPr/>
        </p:nvSpPr>
        <p:spPr bwMode="auto">
          <a:xfrm>
            <a:off x="330200" y="4546317"/>
            <a:ext cx="2177497" cy="3550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000" tIns="46800" rIns="90000" bIns="0">
            <a:spAutoFit/>
          </a:bodyPr>
          <a:lstStyle/>
          <a:p>
            <a:pPr algn="ctr" eaLnBrk="1" hangingPunct="1"/>
            <a:r>
              <a:rPr lang="en-GB" dirty="0" smtClean="0"/>
              <a:t>Image acquisition</a:t>
            </a:r>
            <a:endParaRPr lang="en-GB" dirty="0"/>
          </a:p>
        </p:txBody>
      </p:sp>
      <p:pic>
        <p:nvPicPr>
          <p:cNvPr id="512017" name="Picture 17" descr="twins0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722438" y="2628000"/>
            <a:ext cx="579437" cy="874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022" name="Rectangle 2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/>
              <a:t>Multi-view stereo pipeline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641600" y="2470150"/>
            <a:ext cx="6057900" cy="2431201"/>
            <a:chOff x="2641600" y="2470150"/>
            <a:chExt cx="6057900" cy="2431201"/>
          </a:xfrm>
        </p:grpSpPr>
        <p:sp>
          <p:nvSpPr>
            <p:cNvPr id="512010" name="AutoShape 10"/>
            <p:cNvSpPr>
              <a:spLocks noChangeArrowheads="1"/>
            </p:cNvSpPr>
            <p:nvPr/>
          </p:nvSpPr>
          <p:spPr bwMode="auto">
            <a:xfrm>
              <a:off x="2641600" y="3287713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  <p:sp>
          <p:nvSpPr>
            <p:cNvPr id="512014" name="Text Box 14"/>
            <p:cNvSpPr txBox="1">
              <a:spLocks noChangeArrowheads="1"/>
            </p:cNvSpPr>
            <p:nvPr/>
          </p:nvSpPr>
          <p:spPr bwMode="auto">
            <a:xfrm>
              <a:off x="2979739" y="4546317"/>
              <a:ext cx="2546350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Camera pose</a:t>
              </a:r>
              <a:endParaRPr lang="en-GB" dirty="0"/>
            </a:p>
          </p:txBody>
        </p:sp>
        <p:sp>
          <p:nvSpPr>
            <p:cNvPr id="512016" name="Text Box 16"/>
            <p:cNvSpPr txBox="1">
              <a:spLocks noChangeArrowheads="1"/>
            </p:cNvSpPr>
            <p:nvPr/>
          </p:nvSpPr>
          <p:spPr bwMode="auto">
            <a:xfrm>
              <a:off x="6386513" y="4546317"/>
              <a:ext cx="2147039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3d reconstruction</a:t>
              </a:r>
              <a:endParaRPr lang="en-GB" dirty="0"/>
            </a:p>
          </p:txBody>
        </p:sp>
        <p:pic>
          <p:nvPicPr>
            <p:cNvPr id="19" name="Picture 6" descr="book0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53150" y="2593975"/>
              <a:ext cx="2546350" cy="1838325"/>
            </a:xfrm>
            <a:prstGeom prst="rect">
              <a:avLst/>
            </a:prstGeom>
            <a:noFill/>
          </p:spPr>
        </p:pic>
        <p:pic>
          <p:nvPicPr>
            <p:cNvPr id="20" name="Picture 7" descr="book00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1" y="2470150"/>
              <a:ext cx="2546350" cy="1838325"/>
            </a:xfrm>
            <a:prstGeom prst="rect">
              <a:avLst/>
            </a:prstGeom>
            <a:noFill/>
          </p:spPr>
        </p:pic>
        <p:sp>
          <p:nvSpPr>
            <p:cNvPr id="21" name="AutoShape 10"/>
            <p:cNvSpPr>
              <a:spLocks noChangeArrowheads="1"/>
            </p:cNvSpPr>
            <p:nvPr/>
          </p:nvSpPr>
          <p:spPr bwMode="auto">
            <a:xfrm>
              <a:off x="5792789" y="3287713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Image acquisition</a:t>
            </a:r>
            <a:endParaRPr lang="en-GB" dirty="0"/>
          </a:p>
        </p:txBody>
      </p:sp>
      <p:pic>
        <p:nvPicPr>
          <p:cNvPr id="7" name="Picture 6" descr="flickercpc.jpg"/>
          <p:cNvPicPr>
            <a:picLocks noChangeAspect="1"/>
          </p:cNvPicPr>
          <p:nvPr/>
        </p:nvPicPr>
        <p:blipFill>
          <a:blip r:embed="rId3"/>
          <a:srcRect t="33177" r="11645"/>
          <a:stretch>
            <a:fillRect/>
          </a:stretch>
        </p:blipFill>
        <p:spPr>
          <a:xfrm>
            <a:off x="6252427" y="4372491"/>
            <a:ext cx="1692366" cy="10534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16" descr="img0014"/>
          <p:cNvPicPr>
            <a:picLocks noChangeAspect="1" noChangeArrowheads="1"/>
          </p:cNvPicPr>
          <p:nvPr/>
        </p:nvPicPr>
        <p:blipFill>
          <a:blip r:embed="rId4" cstate="print"/>
          <a:srcRect l="6561" t="9842"/>
          <a:stretch>
            <a:fillRect/>
          </a:stretch>
        </p:blipFill>
        <p:spPr bwMode="auto">
          <a:xfrm>
            <a:off x="6257006" y="3064599"/>
            <a:ext cx="1687786" cy="10852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3" descr="IMG_007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71996" y="1683578"/>
            <a:ext cx="1657806" cy="12425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Rectangle 101"/>
          <p:cNvSpPr>
            <a:spLocks noChangeArrowheads="1"/>
          </p:cNvSpPr>
          <p:nvPr/>
        </p:nvSpPr>
        <p:spPr bwMode="auto">
          <a:xfrm>
            <a:off x="458788" y="192722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Studio conditions</a:t>
            </a:r>
            <a:endParaRPr lang="en-GB" sz="2800" dirty="0">
              <a:cs typeface="Arial" pitchFamily="34" charset="0"/>
            </a:endParaRPr>
          </a:p>
          <a:p>
            <a:pPr marL="800100" lvl="2" indent="-342900">
              <a:lnSpc>
                <a:spcPct val="90000"/>
              </a:lnSpc>
              <a:spcBef>
                <a:spcPct val="20000"/>
              </a:spcBef>
            </a:pPr>
            <a:r>
              <a:rPr lang="en-GB" dirty="0" smtClean="0">
                <a:cs typeface="Arial" pitchFamily="34" charset="0"/>
              </a:rPr>
              <a:t>controlled environment</a:t>
            </a:r>
          </a:p>
          <a:p>
            <a:pPr marL="800100" lvl="2" indent="-342900">
              <a:lnSpc>
                <a:spcPct val="90000"/>
              </a:lnSpc>
              <a:spcBef>
                <a:spcPct val="20000"/>
              </a:spcBef>
            </a:pPr>
            <a:endParaRPr lang="en-GB" sz="1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Uncontrolled environment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r>
              <a:rPr lang="en-GB" dirty="0" smtClean="0">
                <a:cs typeface="Arial" pitchFamily="34" charset="0"/>
              </a:rPr>
              <a:t>hand-held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r>
              <a:rPr lang="en-GB" dirty="0" smtClean="0">
                <a:cs typeface="Arial" pitchFamily="34" charset="0"/>
              </a:rPr>
              <a:t>unknown illumination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endParaRPr lang="en-GB" sz="1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Internet</a:t>
            </a:r>
            <a:endParaRPr lang="en-GB" sz="2400" dirty="0" smtClean="0">
              <a:cs typeface="Arial" pitchFamily="34" charset="0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r>
              <a:rPr lang="en-GB" dirty="0" smtClean="0">
                <a:cs typeface="Arial" pitchFamily="34" charset="0"/>
              </a:rPr>
              <a:t>Unknown content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GB" sz="1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sz="2400" dirty="0" smtClean="0">
                <a:cs typeface="Arial" pitchFamily="34" charset="0"/>
              </a:rPr>
              <a:t>Video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GB" sz="2400" dirty="0" smtClean="0">
                <a:cs typeface="Arial" pitchFamily="34" charset="0"/>
              </a:rPr>
              <a:t>	</a:t>
            </a:r>
            <a:r>
              <a:rPr lang="en-GB" dirty="0" smtClean="0">
                <a:cs typeface="Arial" pitchFamily="34" charset="0"/>
              </a:rPr>
              <a:t>small motion between frames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GB" dirty="0" smtClean="0">
                <a:cs typeface="Arial" pitchFamily="34" charset="0"/>
              </a:rPr>
              <a:t>	huge amount of data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endParaRPr lang="en-GB" sz="2400" dirty="0" smtClean="0">
              <a:cs typeface="Arial" pitchFamily="34" charset="0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</a:pPr>
            <a:endParaRPr lang="en-GB" sz="2400" dirty="0" smtClean="0">
              <a:cs typeface="Arial" pitchFamily="34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 t="-436"/>
          <a:stretch>
            <a:fillRect/>
          </a:stretch>
        </p:blipFill>
        <p:spPr bwMode="auto">
          <a:xfrm>
            <a:off x="6231518" y="5565008"/>
            <a:ext cx="1728264" cy="11580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098" name="Picture 2" descr="Orsa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6775" y="1654175"/>
            <a:ext cx="3224213" cy="2417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6099" name="Picture 3" descr="IMG_007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666875"/>
            <a:ext cx="3200400" cy="2398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6100" name="Picture 4" descr="IMG_008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6775" y="4254500"/>
            <a:ext cx="3224213" cy="2417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6101" name="Picture 5" descr="IMG_008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450" y="4243388"/>
            <a:ext cx="3200400" cy="2400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6104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Studio image </a:t>
            </a:r>
            <a:r>
              <a:rPr lang="en-GB" dirty="0"/>
              <a:t>acquisition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Outdoor image </a:t>
            </a:r>
            <a:r>
              <a:rPr lang="en-GB" dirty="0"/>
              <a:t>acquisition</a:t>
            </a:r>
          </a:p>
        </p:txBody>
      </p:sp>
      <p:pic>
        <p:nvPicPr>
          <p:cNvPr id="518159" name="Picture 15" descr="img0040"/>
          <p:cNvPicPr>
            <a:picLocks noChangeAspect="1" noChangeArrowheads="1"/>
          </p:cNvPicPr>
          <p:nvPr/>
        </p:nvPicPr>
        <p:blipFill>
          <a:blip r:embed="rId3"/>
          <a:srcRect l="6561" t="9842"/>
          <a:stretch>
            <a:fillRect/>
          </a:stretch>
        </p:blipFill>
        <p:spPr bwMode="auto">
          <a:xfrm>
            <a:off x="4772025" y="1741488"/>
            <a:ext cx="3530600" cy="2270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8160" name="Picture 16" descr="img0014"/>
          <p:cNvPicPr>
            <a:picLocks noChangeAspect="1" noChangeArrowheads="1"/>
          </p:cNvPicPr>
          <p:nvPr/>
        </p:nvPicPr>
        <p:blipFill>
          <a:blip r:embed="rId4"/>
          <a:srcRect l="6561" t="9842"/>
          <a:stretch>
            <a:fillRect/>
          </a:stretch>
        </p:blipFill>
        <p:spPr bwMode="auto">
          <a:xfrm>
            <a:off x="4772025" y="4354513"/>
            <a:ext cx="3530600" cy="2270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8161" name="Picture 17" descr="img0030"/>
          <p:cNvPicPr>
            <a:picLocks noChangeAspect="1" noChangeArrowheads="1"/>
          </p:cNvPicPr>
          <p:nvPr/>
        </p:nvPicPr>
        <p:blipFill>
          <a:blip r:embed="rId5"/>
          <a:srcRect l="6561" t="9842"/>
          <a:stretch>
            <a:fillRect/>
          </a:stretch>
        </p:blipFill>
        <p:spPr bwMode="auto">
          <a:xfrm>
            <a:off x="855663" y="4354513"/>
            <a:ext cx="3530600" cy="2270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8162" name="Picture 18" descr="img0000"/>
          <p:cNvPicPr>
            <a:picLocks noChangeAspect="1" noChangeArrowheads="1"/>
          </p:cNvPicPr>
          <p:nvPr/>
        </p:nvPicPr>
        <p:blipFill>
          <a:blip r:embed="rId6"/>
          <a:srcRect l="6561" t="9842"/>
          <a:stretch>
            <a:fillRect/>
          </a:stretch>
        </p:blipFill>
        <p:spPr bwMode="auto">
          <a:xfrm>
            <a:off x="855663" y="1741488"/>
            <a:ext cx="3530600" cy="2271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Internet image </a:t>
            </a:r>
            <a:r>
              <a:rPr lang="en-GB" dirty="0"/>
              <a:t>acquisition</a:t>
            </a:r>
          </a:p>
        </p:txBody>
      </p:sp>
      <p:pic>
        <p:nvPicPr>
          <p:cNvPr id="7" name="Picture 6" descr="internet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89" y="1588957"/>
            <a:ext cx="5583738" cy="43546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5400000">
            <a:off x="6035320" y="3134385"/>
            <a:ext cx="11272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800" dirty="0" smtClean="0"/>
              <a:t>...</a:t>
            </a:r>
            <a:endParaRPr lang="en-GB" sz="8800" dirty="0"/>
          </a:p>
        </p:txBody>
      </p:sp>
      <p:pic>
        <p:nvPicPr>
          <p:cNvPr id="9" name="Picture 8" descr="internet2.png"/>
          <p:cNvPicPr>
            <a:picLocks noChangeAspect="1"/>
          </p:cNvPicPr>
          <p:nvPr/>
        </p:nvPicPr>
        <p:blipFill>
          <a:blip r:embed="rId4"/>
          <a:srcRect l="64785" t="8782"/>
          <a:stretch>
            <a:fillRect/>
          </a:stretch>
        </p:blipFill>
        <p:spPr>
          <a:xfrm>
            <a:off x="6706717" y="1948722"/>
            <a:ext cx="2093587" cy="389242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209862" y="1993692"/>
            <a:ext cx="884420" cy="227850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Video image </a:t>
            </a:r>
            <a:r>
              <a:rPr lang="en-GB" dirty="0"/>
              <a:t>acquisition</a:t>
            </a:r>
          </a:p>
        </p:txBody>
      </p:sp>
      <p:pic>
        <p:nvPicPr>
          <p:cNvPr id="11" name="house_test_fast-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305394" y="1993691"/>
            <a:ext cx="6129727" cy="37700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4" name="Text Box 14"/>
          <p:cNvSpPr txBox="1">
            <a:spLocks noChangeArrowheads="1"/>
          </p:cNvSpPr>
          <p:nvPr/>
        </p:nvSpPr>
        <p:spPr bwMode="auto">
          <a:xfrm>
            <a:off x="2979739" y="4546317"/>
            <a:ext cx="2546350" cy="3550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 lIns="90000" tIns="46800" rIns="90000" bIns="0">
            <a:spAutoFit/>
          </a:bodyPr>
          <a:lstStyle/>
          <a:p>
            <a:pPr algn="ctr" eaLnBrk="1" hangingPunct="1"/>
            <a:r>
              <a:rPr lang="en-GB" dirty="0" smtClean="0"/>
              <a:t>Camera pose</a:t>
            </a:r>
            <a:endParaRPr lang="en-GB" dirty="0"/>
          </a:p>
        </p:txBody>
      </p:sp>
      <p:pic>
        <p:nvPicPr>
          <p:cNvPr id="20" name="Picture 7" descr="book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1" y="2470150"/>
            <a:ext cx="2546350" cy="1838325"/>
          </a:xfrm>
          <a:prstGeom prst="rect">
            <a:avLst/>
          </a:prstGeom>
          <a:noFill/>
        </p:spPr>
      </p:pic>
      <p:grpSp>
        <p:nvGrpSpPr>
          <p:cNvPr id="17" name="Group 16"/>
          <p:cNvGrpSpPr/>
          <p:nvPr/>
        </p:nvGrpSpPr>
        <p:grpSpPr>
          <a:xfrm>
            <a:off x="330200" y="2593975"/>
            <a:ext cx="8369300" cy="2333059"/>
            <a:chOff x="330200" y="2593975"/>
            <a:chExt cx="8369300" cy="2333059"/>
          </a:xfrm>
        </p:grpSpPr>
        <p:pic>
          <p:nvPicPr>
            <p:cNvPr id="512002" name="Picture 2" descr="twins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568325" y="2628000"/>
              <a:ext cx="579438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12003" name="Picture 3" descr="twins0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568325" y="3511550"/>
              <a:ext cx="579438" cy="8747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12004" name="Picture 4" descr="twins0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143000" y="2628900"/>
              <a:ext cx="579438" cy="8747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12005" name="Picture 5" descr="twins0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1143000" y="3513138"/>
              <a:ext cx="579438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12006" name="Picture 6" descr="twins0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1722438" y="3513138"/>
              <a:ext cx="579437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512013" name="Text Box 13"/>
            <p:cNvSpPr txBox="1">
              <a:spLocks noChangeArrowheads="1"/>
            </p:cNvSpPr>
            <p:nvPr/>
          </p:nvSpPr>
          <p:spPr bwMode="auto">
            <a:xfrm>
              <a:off x="330200" y="4572000"/>
              <a:ext cx="2177497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Image acquisition</a:t>
              </a:r>
              <a:endParaRPr lang="en-GB" dirty="0"/>
            </a:p>
          </p:txBody>
        </p:sp>
        <p:pic>
          <p:nvPicPr>
            <p:cNvPr id="512017" name="Picture 17" descr="twins0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22438" y="2628000"/>
              <a:ext cx="579437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512010" name="AutoShape 10"/>
            <p:cNvSpPr>
              <a:spLocks noChangeArrowheads="1"/>
            </p:cNvSpPr>
            <p:nvPr/>
          </p:nvSpPr>
          <p:spPr bwMode="auto">
            <a:xfrm>
              <a:off x="2641600" y="3287713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  <p:sp>
          <p:nvSpPr>
            <p:cNvPr id="512016" name="Text Box 16"/>
            <p:cNvSpPr txBox="1">
              <a:spLocks noChangeArrowheads="1"/>
            </p:cNvSpPr>
            <p:nvPr/>
          </p:nvSpPr>
          <p:spPr bwMode="auto">
            <a:xfrm>
              <a:off x="6386513" y="4559300"/>
              <a:ext cx="2147039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3d reconstruction</a:t>
              </a:r>
              <a:endParaRPr lang="en-GB" dirty="0"/>
            </a:p>
          </p:txBody>
        </p:sp>
        <p:pic>
          <p:nvPicPr>
            <p:cNvPr id="19" name="Picture 6" descr="book0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53150" y="2593975"/>
              <a:ext cx="2546350" cy="1838325"/>
            </a:xfrm>
            <a:prstGeom prst="rect">
              <a:avLst/>
            </a:prstGeom>
            <a:noFill/>
          </p:spPr>
        </p:pic>
        <p:sp>
          <p:nvSpPr>
            <p:cNvPr id="21" name="AutoShape 10"/>
            <p:cNvSpPr>
              <a:spLocks noChangeArrowheads="1"/>
            </p:cNvSpPr>
            <p:nvPr/>
          </p:nvSpPr>
          <p:spPr bwMode="auto">
            <a:xfrm>
              <a:off x="5792789" y="3287713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sp>
        <p:nvSpPr>
          <p:cNvPr id="22" name="Rectangle 22"/>
          <p:cNvSpPr>
            <a:spLocks noGrp="1" noChangeArrowheads="1"/>
          </p:cNvSpPr>
          <p:nvPr>
            <p:ph type="title"/>
          </p:nvPr>
        </p:nvSpPr>
        <p:spPr>
          <a:xfrm>
            <a:off x="457200" y="530225"/>
            <a:ext cx="8229600" cy="1143000"/>
          </a:xfrm>
          <a:noFill/>
          <a:ln/>
        </p:spPr>
        <p:txBody>
          <a:bodyPr/>
          <a:lstStyle/>
          <a:p>
            <a:r>
              <a:rPr lang="en-GB" dirty="0"/>
              <a:t>Multi-view stereo pipeline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Camera pose</a:t>
            </a:r>
            <a:endParaRPr lang="en-GB" dirty="0"/>
          </a:p>
        </p:txBody>
      </p:sp>
      <p:sp>
        <p:nvSpPr>
          <p:cNvPr id="12" name="Rectangle 101"/>
          <p:cNvSpPr>
            <a:spLocks noChangeArrowheads="1"/>
          </p:cNvSpPr>
          <p:nvPr/>
        </p:nvSpPr>
        <p:spPr bwMode="auto">
          <a:xfrm>
            <a:off x="458788" y="192722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Robotic arm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Fiduciary markers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Structure-from-Motion</a:t>
            </a:r>
            <a:endParaRPr lang="en-GB" sz="24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err="1" smtClean="0">
                <a:cs typeface="Arial" pitchFamily="34" charset="0"/>
              </a:rPr>
              <a:t>SfM</a:t>
            </a:r>
            <a:r>
              <a:rPr lang="en-GB" sz="2800" dirty="0" smtClean="0">
                <a:cs typeface="Arial" pitchFamily="34" charset="0"/>
              </a:rPr>
              <a:t> from unorganized</a:t>
            </a:r>
            <a:br>
              <a:rPr lang="en-GB" sz="2800" dirty="0" smtClean="0">
                <a:cs typeface="Arial" pitchFamily="34" charset="0"/>
              </a:rPr>
            </a:br>
            <a:r>
              <a:rPr lang="en-GB" sz="2800" dirty="0" smtClean="0">
                <a:cs typeface="Arial" pitchFamily="34" charset="0"/>
              </a:rPr>
              <a:t>photographs</a:t>
            </a:r>
          </a:p>
        </p:txBody>
      </p:sp>
      <p:pic>
        <p:nvPicPr>
          <p:cNvPr id="8" name="Picture 3" descr="3D-banc-4ax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7464" y="1673225"/>
            <a:ext cx="1470155" cy="123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Colosseu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939" y="5415101"/>
            <a:ext cx="3800007" cy="131914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71222" y="4029907"/>
            <a:ext cx="2833609" cy="1316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7644" y="3057992"/>
            <a:ext cx="2039499" cy="9199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0" name="Rounded Rectangle 9"/>
          <p:cNvSpPr/>
          <p:nvPr/>
        </p:nvSpPr>
        <p:spPr bwMode="auto">
          <a:xfrm>
            <a:off x="532150" y="4044897"/>
            <a:ext cx="7896746" cy="2650812"/>
          </a:xfrm>
          <a:prstGeom prst="roundRect">
            <a:avLst/>
          </a:prstGeom>
          <a:solidFill>
            <a:srgbClr val="00B050">
              <a:alpha val="75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ctr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4800" dirty="0" smtClean="0">
                <a:solidFill>
                  <a:srgbClr val="006600"/>
                </a:solidFill>
                <a:latin typeface="Arial" pitchFamily="34" charset="0"/>
              </a:rPr>
              <a:t>Large scenes</a:t>
            </a:r>
            <a:endParaRPr kumimoji="0" lang="en-GB" sz="48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532150" y="1349115"/>
            <a:ext cx="7896746" cy="2650812"/>
          </a:xfrm>
          <a:prstGeom prst="roundRect">
            <a:avLst/>
          </a:prstGeom>
          <a:solidFill>
            <a:srgbClr val="FF0000">
              <a:alpha val="5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Arial" pitchFamily="34" charset="0"/>
            </a:endParaRPr>
          </a:p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indent="0" algn="ctr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4800" dirty="0" smtClean="0">
                <a:solidFill>
                  <a:srgbClr val="660033"/>
                </a:solidFill>
                <a:latin typeface="Arial" pitchFamily="34" charset="0"/>
              </a:rPr>
              <a:t>Small Scenes</a:t>
            </a:r>
            <a:endParaRPr kumimoji="0" lang="en-GB" sz="4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051" name="Picture 3" descr="3D-banc-4ax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3055" y="1875230"/>
            <a:ext cx="5017333" cy="42143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4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Robotic arm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Fiduciary markers</a:t>
            </a:r>
            <a:endParaRPr lang="en-GB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1600200"/>
            <a:ext cx="5993812" cy="5257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2800" kern="0" dirty="0" err="1" smtClean="0">
                <a:latin typeface="Arial" pitchFamily="34" charset="0"/>
                <a:cs typeface="Arial" pitchFamily="34" charset="0"/>
              </a:rPr>
              <a:t>ARToolkit</a:t>
            </a: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lvl="0" indent="-342900" eaLnBrk="0" hangingPunct="0">
              <a:lnSpc>
                <a:spcPct val="80000"/>
              </a:lnSpc>
              <a:spcBef>
                <a:spcPct val="20000"/>
              </a:spcBef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lvl="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Bouguet´s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MATLAB Toolbox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4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4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4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2800" kern="0" dirty="0" smtClean="0">
                <a:latin typeface="Arial" pitchFamily="34" charset="0"/>
                <a:cs typeface="Arial" pitchFamily="34" charset="0"/>
              </a:rPr>
              <a:t>Robust planar </a:t>
            </a:r>
            <a:r>
              <a:rPr lang="en-GB" sz="2800" kern="0" dirty="0" smtClean="0">
                <a:latin typeface="Arial" pitchFamily="34" charset="0"/>
                <a:cs typeface="Arial" pitchFamily="34" charset="0"/>
              </a:rPr>
              <a:t>patterns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0532" y="5187606"/>
            <a:ext cx="3203575" cy="14449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6" name="Picture 5" descr="nakaohom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932" y="1673225"/>
            <a:ext cx="1173575" cy="1652923"/>
          </a:xfrm>
          <a:prstGeom prst="rect">
            <a:avLst/>
          </a:prstGeom>
        </p:spPr>
      </p:pic>
      <p:pic>
        <p:nvPicPr>
          <p:cNvPr id="7" name="Picture 6" descr="pict_calib_mini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0533" y="3702530"/>
            <a:ext cx="3206508" cy="12631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46940" y="4900555"/>
            <a:ext cx="54585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i="1" dirty="0" smtClean="0"/>
              <a:t>www.vision.caltech.edu/</a:t>
            </a:r>
            <a:r>
              <a:rPr lang="en-US" sz="1800" b="1" i="1" dirty="0" smtClean="0"/>
              <a:t>bouguet</a:t>
            </a:r>
            <a:r>
              <a:rPr lang="en-US" sz="1800" i="1" dirty="0" smtClean="0"/>
              <a:t>j/calib_doc/</a:t>
            </a:r>
            <a:endParaRPr lang="en-GB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3" y="1758950"/>
            <a:ext cx="8229600" cy="4924425"/>
          </a:xfrm>
        </p:spPr>
        <p:txBody>
          <a:bodyPr/>
          <a:lstStyle/>
          <a:p>
            <a:r>
              <a:rPr lang="en-GB" sz="2400" dirty="0">
                <a:latin typeface="Arial" pitchFamily="34" charset="0"/>
                <a:cs typeface="Arial" pitchFamily="34" charset="0"/>
              </a:rPr>
              <a:t>“Digital copy” of real object</a:t>
            </a:r>
          </a:p>
          <a:p>
            <a:endParaRPr lang="en-GB" sz="9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Allows us to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Inspect details of object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Measure properties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Reproduce in different material</a:t>
            </a:r>
            <a:endParaRPr lang="en-GB" sz="700" dirty="0">
              <a:latin typeface="Arial" pitchFamily="34" charset="0"/>
              <a:cs typeface="Arial" pitchFamily="34" charset="0"/>
            </a:endParaRPr>
          </a:p>
          <a:p>
            <a:endParaRPr lang="en-GB" sz="9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Many applications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Cultural heritage preservation 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Computer games and movies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City modelling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E-commerce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3d object recognition/scene analysis</a:t>
            </a:r>
          </a:p>
        </p:txBody>
      </p:sp>
      <p:pic>
        <p:nvPicPr>
          <p:cNvPr id="1221640" name="Picture 8" descr="capture0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1375" y="2362616"/>
            <a:ext cx="1016715" cy="1507097"/>
          </a:xfrm>
          <a:prstGeom prst="rect">
            <a:avLst/>
          </a:prstGeom>
          <a:noFill/>
        </p:spPr>
      </p:pic>
      <p:pic>
        <p:nvPicPr>
          <p:cNvPr id="1221641" name="Picture 9" descr="capture0009"/>
          <p:cNvPicPr>
            <a:picLocks noChangeAspect="1" noChangeArrowheads="1"/>
          </p:cNvPicPr>
          <p:nvPr/>
        </p:nvPicPr>
        <p:blipFill>
          <a:blip r:embed="rId4" cstate="print"/>
          <a:srcRect b="5236"/>
          <a:stretch>
            <a:fillRect/>
          </a:stretch>
        </p:blipFill>
        <p:spPr bwMode="auto">
          <a:xfrm>
            <a:off x="7920999" y="2246313"/>
            <a:ext cx="1118116" cy="1571625"/>
          </a:xfrm>
          <a:prstGeom prst="rect">
            <a:avLst/>
          </a:prstGeom>
          <a:noFill/>
        </p:spPr>
      </p:pic>
      <p:sp>
        <p:nvSpPr>
          <p:cNvPr id="1221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3d model</a:t>
            </a:r>
          </a:p>
        </p:txBody>
      </p:sp>
      <p:pic>
        <p:nvPicPr>
          <p:cNvPr id="1221637" name="Picture 5" descr="capture000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l="9854" r="14157"/>
          <a:stretch>
            <a:fillRect/>
          </a:stretch>
        </p:blipFill>
        <p:spPr bwMode="auto">
          <a:xfrm>
            <a:off x="7191375" y="3817938"/>
            <a:ext cx="1847740" cy="1837201"/>
          </a:xfrm>
          <a:prstGeom prst="rect">
            <a:avLst/>
          </a:prstGeom>
          <a:noFill/>
        </p:spPr>
      </p:pic>
      <p:pic>
        <p:nvPicPr>
          <p:cNvPr id="1221638" name="Picture 6" descr="house_black_v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4575" y="1247775"/>
            <a:ext cx="2530475" cy="2336800"/>
          </a:xfrm>
          <a:prstGeom prst="rect">
            <a:avLst/>
          </a:prstGeom>
          <a:noFill/>
        </p:spPr>
      </p:pic>
      <p:grpSp>
        <p:nvGrpSpPr>
          <p:cNvPr id="3" name="Group 12"/>
          <p:cNvGrpSpPr>
            <a:grpSpLocks noChangeAspect="1"/>
          </p:cNvGrpSpPr>
          <p:nvPr/>
        </p:nvGrpSpPr>
        <p:grpSpPr bwMode="auto">
          <a:xfrm>
            <a:off x="6140450" y="5592763"/>
            <a:ext cx="2552700" cy="1041400"/>
            <a:chOff x="365" y="3025"/>
            <a:chExt cx="2562" cy="1148"/>
          </a:xfrm>
        </p:grpSpPr>
        <p:pic>
          <p:nvPicPr>
            <p:cNvPr id="1221645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5" y="3025"/>
              <a:ext cx="2562" cy="5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1221646" name="Picture 14" descr="hand_one_3d_004"/>
            <p:cNvPicPr>
              <a:picLocks noChangeAspect="1" noChangeArrowheads="1"/>
            </p:cNvPicPr>
            <p:nvPr/>
          </p:nvPicPr>
          <p:blipFill>
            <a:blip r:embed="rId8" cstate="print"/>
            <a:srcRect r="490"/>
            <a:stretch>
              <a:fillRect/>
            </a:stretch>
          </p:blipFill>
          <p:spPr bwMode="auto">
            <a:xfrm>
              <a:off x="2081" y="3606"/>
              <a:ext cx="846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1647" name="Picture 15" descr="hand_one_3d_008"/>
            <p:cNvPicPr>
              <a:picLocks noChangeAspect="1" noChangeArrowheads="1"/>
            </p:cNvPicPr>
            <p:nvPr/>
          </p:nvPicPr>
          <p:blipFill>
            <a:blip r:embed="rId9" cstate="print"/>
            <a:srcRect r="874"/>
            <a:stretch>
              <a:fillRect/>
            </a:stretch>
          </p:blipFill>
          <p:spPr bwMode="auto">
            <a:xfrm>
              <a:off x="1224" y="3606"/>
              <a:ext cx="84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1648" name="Picture 16" descr="hand_one_3d_014"/>
            <p:cNvPicPr>
              <a:picLocks noChangeAspect="1" noChangeArrowheads="1"/>
            </p:cNvPicPr>
            <p:nvPr/>
          </p:nvPicPr>
          <p:blipFill>
            <a:blip r:embed="rId10" cstate="print"/>
            <a:srcRect r="874"/>
            <a:stretch>
              <a:fillRect/>
            </a:stretch>
          </p:blipFill>
          <p:spPr bwMode="auto">
            <a:xfrm>
              <a:off x="366" y="3606"/>
              <a:ext cx="84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9"/>
          <p:cNvGrpSpPr>
            <a:grpSpLocks noChangeAspect="1"/>
          </p:cNvGrpSpPr>
          <p:nvPr/>
        </p:nvGrpSpPr>
        <p:grpSpPr bwMode="auto">
          <a:xfrm>
            <a:off x="5257800" y="3794125"/>
            <a:ext cx="2190750" cy="1368425"/>
            <a:chOff x="3920" y="1124"/>
            <a:chExt cx="1840" cy="1149"/>
          </a:xfrm>
        </p:grpSpPr>
        <p:pic>
          <p:nvPicPr>
            <p:cNvPr id="1221652" name="Picture 20" descr="image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920" y="1124"/>
              <a:ext cx="1258" cy="94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221653" name="Picture 21" descr="parth_recon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22" y="1442"/>
              <a:ext cx="1438" cy="83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loud3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6846824" y="2097087"/>
            <a:ext cx="2225739" cy="3346975"/>
          </a:xfrm>
          <a:prstGeom prst="rect">
            <a:avLst/>
          </a:prstGeom>
        </p:spPr>
      </p:pic>
      <p:pic>
        <p:nvPicPr>
          <p:cNvPr id="18" name="tracks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567238" y="2097087"/>
            <a:ext cx="2202165" cy="3311525"/>
          </a:xfrm>
          <a:prstGeom prst="rect">
            <a:avLst/>
          </a:prstGeom>
        </p:spPr>
      </p:pic>
      <p:pic>
        <p:nvPicPr>
          <p:cNvPr id="16" name="sift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2296228" y="2097088"/>
            <a:ext cx="2202164" cy="3311525"/>
          </a:xfrm>
          <a:prstGeom prst="rect">
            <a:avLst/>
          </a:prstGeom>
        </p:spPr>
      </p:pic>
      <p:pic>
        <p:nvPicPr>
          <p:cNvPr id="14" name="seq.wmv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10"/>
          <a:stretch>
            <a:fillRect/>
          </a:stretch>
        </p:blipFill>
        <p:spPr>
          <a:xfrm>
            <a:off x="42864" y="2097088"/>
            <a:ext cx="2205036" cy="3315844"/>
          </a:xfrm>
          <a:prstGeom prst="rect">
            <a:avLst/>
          </a:prstGeom>
        </p:spPr>
      </p:pic>
      <p:sp>
        <p:nvSpPr>
          <p:cNvPr id="548870" name="Text Box 6"/>
          <p:cNvSpPr txBox="1">
            <a:spLocks noChangeArrowheads="1"/>
          </p:cNvSpPr>
          <p:nvPr/>
        </p:nvSpPr>
        <p:spPr bwMode="auto">
          <a:xfrm>
            <a:off x="296863" y="5589588"/>
            <a:ext cx="193674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Input sequence</a:t>
            </a:r>
          </a:p>
        </p:txBody>
      </p:sp>
      <p:sp>
        <p:nvSpPr>
          <p:cNvPr id="548871" name="Text Box 7"/>
          <p:cNvSpPr txBox="1">
            <a:spLocks noChangeArrowheads="1"/>
          </p:cNvSpPr>
          <p:nvPr/>
        </p:nvSpPr>
        <p:spPr bwMode="auto">
          <a:xfrm>
            <a:off x="2711450" y="5589588"/>
            <a:ext cx="146546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/>
              <a:t>2d </a:t>
            </a:r>
            <a:r>
              <a:rPr lang="en-GB" dirty="0"/>
              <a:t>features</a:t>
            </a:r>
          </a:p>
        </p:txBody>
      </p:sp>
      <p:sp>
        <p:nvSpPr>
          <p:cNvPr id="548872" name="Text Box 8"/>
          <p:cNvSpPr txBox="1">
            <a:spLocks noChangeArrowheads="1"/>
          </p:cNvSpPr>
          <p:nvPr/>
        </p:nvSpPr>
        <p:spPr bwMode="auto">
          <a:xfrm>
            <a:off x="5105400" y="5589588"/>
            <a:ext cx="109517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/>
              <a:t>2d </a:t>
            </a:r>
            <a:r>
              <a:rPr lang="en-GB" dirty="0"/>
              <a:t>track</a:t>
            </a:r>
          </a:p>
        </p:txBody>
      </p:sp>
      <p:sp>
        <p:nvSpPr>
          <p:cNvPr id="548873" name="Text Box 9"/>
          <p:cNvSpPr txBox="1">
            <a:spLocks noChangeArrowheads="1"/>
          </p:cNvSpPr>
          <p:nvPr/>
        </p:nvSpPr>
        <p:spPr bwMode="auto">
          <a:xfrm>
            <a:off x="7451725" y="5589588"/>
            <a:ext cx="122501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/>
              <a:t>3d </a:t>
            </a:r>
            <a:r>
              <a:rPr lang="en-GB" dirty="0"/>
              <a:t>points</a:t>
            </a:r>
          </a:p>
        </p:txBody>
      </p:sp>
      <p:sp>
        <p:nvSpPr>
          <p:cNvPr id="548874" name="Rectangle 10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GB"/>
              <a:t>Structure from motion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2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2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2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750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313" y="1719263"/>
            <a:ext cx="8029575" cy="4752975"/>
          </a:xfrm>
          <a:prstGeom prst="rect">
            <a:avLst/>
          </a:prstGeom>
          <a:noFill/>
        </p:spPr>
      </p:pic>
      <p:sp>
        <p:nvSpPr>
          <p:cNvPr id="5437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Motion estimation result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1"/>
          <p:cNvSpPr>
            <a:spLocks noChangeArrowheads="1"/>
          </p:cNvSpPr>
          <p:nvPr/>
        </p:nvSpPr>
        <p:spPr bwMode="auto">
          <a:xfrm>
            <a:off x="458788" y="203215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Image clustering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Pose initialization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Bundle-adjustment</a:t>
            </a:r>
          </a:p>
        </p:txBody>
      </p:sp>
      <p:pic>
        <p:nvPicPr>
          <p:cNvPr id="6" name="Picture 5" descr="Colosseum.jpg"/>
          <p:cNvPicPr>
            <a:picLocks noChangeAspect="1"/>
          </p:cNvPicPr>
          <p:nvPr/>
        </p:nvPicPr>
        <p:blipFill>
          <a:blip r:embed="rId3"/>
          <a:srcRect l="54816"/>
          <a:stretch>
            <a:fillRect/>
          </a:stretch>
        </p:blipFill>
        <p:spPr>
          <a:xfrm>
            <a:off x="5227195" y="4290760"/>
            <a:ext cx="3035027" cy="2331770"/>
          </a:xfrm>
          <a:prstGeom prst="rect">
            <a:avLst/>
          </a:prstGeom>
        </p:spPr>
      </p:pic>
      <p:sp>
        <p:nvSpPr>
          <p:cNvPr id="522259" name="Rectangle 19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GB" dirty="0" smtClean="0"/>
              <a:t>Structure-from-Motion from unordered image collections</a:t>
            </a:r>
            <a:endParaRPr lang="en-GB" dirty="0"/>
          </a:p>
        </p:txBody>
      </p:sp>
      <p:pic>
        <p:nvPicPr>
          <p:cNvPr id="16" name="Picture 15" descr="Colosseum.jpg"/>
          <p:cNvPicPr>
            <a:picLocks noChangeAspect="1"/>
          </p:cNvPicPr>
          <p:nvPr/>
        </p:nvPicPr>
        <p:blipFill>
          <a:blip r:embed="rId3"/>
          <a:srcRect r="54743"/>
          <a:stretch>
            <a:fillRect/>
          </a:stretch>
        </p:blipFill>
        <p:spPr>
          <a:xfrm>
            <a:off x="5185297" y="2030367"/>
            <a:ext cx="3039929" cy="2331770"/>
          </a:xfrm>
          <a:prstGeom prst="rect">
            <a:avLst/>
          </a:prstGeom>
        </p:spPr>
      </p:pic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1285026" y="1878352"/>
            <a:ext cx="3235479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600" dirty="0" smtClean="0"/>
              <a:t>[Brown05, Snavely06,</a:t>
            </a:r>
            <a:r>
              <a:rPr lang="en-US" sz="1600" dirty="0" smtClean="0"/>
              <a:t> </a:t>
            </a:r>
            <a:r>
              <a:rPr lang="en-US" sz="1600" dirty="0" err="1" smtClean="0"/>
              <a:t>Agarwal</a:t>
            </a:r>
            <a:r>
              <a:rPr lang="en-GB" sz="1600" dirty="0" smtClean="0"/>
              <a:t>09]</a:t>
            </a:r>
            <a:endParaRPr lang="en-GB" sz="1600" dirty="0"/>
          </a:p>
        </p:txBody>
      </p:sp>
      <p:sp>
        <p:nvSpPr>
          <p:cNvPr id="7" name="Curved Left Arrow 6"/>
          <p:cNvSpPr/>
          <p:nvPr/>
        </p:nvSpPr>
        <p:spPr bwMode="auto">
          <a:xfrm>
            <a:off x="8379710" y="3549130"/>
            <a:ext cx="479686" cy="1409075"/>
          </a:xfrm>
          <a:prstGeom prst="curvedLeftArrow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7326" y="5632970"/>
            <a:ext cx="44632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phototour.cs.washington.edu/</a:t>
            </a:r>
            <a:r>
              <a:rPr lang="en-US" b="1" i="1" dirty="0" smtClean="0"/>
              <a:t>bundler</a:t>
            </a:r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Camera pose</a:t>
            </a:r>
            <a:endParaRPr lang="en-GB" dirty="0"/>
          </a:p>
        </p:txBody>
      </p:sp>
      <p:sp>
        <p:nvSpPr>
          <p:cNvPr id="12" name="Rectangle 101"/>
          <p:cNvSpPr>
            <a:spLocks noChangeArrowheads="1"/>
          </p:cNvSpPr>
          <p:nvPr/>
        </p:nvSpPr>
        <p:spPr bwMode="auto">
          <a:xfrm>
            <a:off x="458788" y="192722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Robotic arm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Fiduciary markers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smtClean="0">
                <a:cs typeface="Arial" pitchFamily="34" charset="0"/>
              </a:rPr>
              <a:t>Structure-from-Motion</a:t>
            </a:r>
            <a:endParaRPr lang="en-GB" sz="24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4000" dirty="0" smtClean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 err="1" smtClean="0">
                <a:cs typeface="Arial" pitchFamily="34" charset="0"/>
              </a:rPr>
              <a:t>SfM</a:t>
            </a:r>
            <a:r>
              <a:rPr lang="en-GB" sz="2800" dirty="0" smtClean="0">
                <a:cs typeface="Arial" pitchFamily="34" charset="0"/>
              </a:rPr>
              <a:t> from unorganized</a:t>
            </a:r>
            <a:br>
              <a:rPr lang="en-GB" sz="2800" dirty="0" smtClean="0">
                <a:cs typeface="Arial" pitchFamily="34" charset="0"/>
              </a:rPr>
            </a:br>
            <a:r>
              <a:rPr lang="en-GB" sz="2800" dirty="0" smtClean="0">
                <a:cs typeface="Arial" pitchFamily="34" charset="0"/>
              </a:rPr>
              <a:t>photographs</a:t>
            </a:r>
          </a:p>
        </p:txBody>
      </p:sp>
      <p:pic>
        <p:nvPicPr>
          <p:cNvPr id="8" name="Picture 3" descr="3D-banc-4ax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7464" y="1673225"/>
            <a:ext cx="1470155" cy="123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Colosseu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939" y="5415101"/>
            <a:ext cx="3800007" cy="131914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71222" y="4029907"/>
            <a:ext cx="2833609" cy="1316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7644" y="3057992"/>
            <a:ext cx="2039499" cy="9199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57200"/>
            <a:ext cx="8424862" cy="1219200"/>
          </a:xfrm>
        </p:spPr>
        <p:txBody>
          <a:bodyPr/>
          <a:lstStyle/>
          <a:p>
            <a:r>
              <a:rPr lang="en-GB" dirty="0" smtClean="0"/>
              <a:t>Practical camera pose estimation</a:t>
            </a:r>
            <a:endParaRPr lang="en-GB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7438" y="1752600"/>
            <a:ext cx="7372350" cy="4373563"/>
          </a:xfrm>
        </p:spPr>
        <p:txBody>
          <a:bodyPr/>
          <a:lstStyle/>
          <a:p>
            <a:r>
              <a:rPr lang="en-GB" sz="2800" dirty="0" smtClean="0"/>
              <a:t>Fiduciary </a:t>
            </a:r>
            <a:r>
              <a:rPr lang="en-GB" sz="2800" b="1" dirty="0" smtClean="0"/>
              <a:t>unknown</a:t>
            </a:r>
            <a:r>
              <a:rPr lang="en-GB" sz="2800" dirty="0" smtClean="0"/>
              <a:t> </a:t>
            </a:r>
            <a:r>
              <a:rPr lang="en-GB" sz="2800" b="1" dirty="0" smtClean="0"/>
              <a:t>planar</a:t>
            </a:r>
            <a:r>
              <a:rPr lang="en-GB" sz="2800" dirty="0" smtClean="0"/>
              <a:t> pattern </a:t>
            </a:r>
          </a:p>
          <a:p>
            <a:pPr lvl="1"/>
            <a:r>
              <a:rPr lang="en-GB" sz="2400" dirty="0" smtClean="0"/>
              <a:t>Robustness </a:t>
            </a:r>
            <a:r>
              <a:rPr lang="en-GB" sz="2400" dirty="0"/>
              <a:t>against strong occlusion</a:t>
            </a:r>
          </a:p>
          <a:p>
            <a:pPr lvl="1"/>
            <a:r>
              <a:rPr lang="en-GB" sz="2400" dirty="0" smtClean="0"/>
              <a:t>Automatic detection</a:t>
            </a:r>
          </a:p>
          <a:p>
            <a:pPr>
              <a:buNone/>
            </a:pPr>
            <a:endParaRPr lang="en-GB" sz="2800" dirty="0" smtClean="0"/>
          </a:p>
          <a:p>
            <a:pPr>
              <a:buNone/>
            </a:pPr>
            <a:endParaRPr lang="en-GB" sz="2800" dirty="0"/>
          </a:p>
          <a:p>
            <a:endParaRPr lang="en-GB" sz="2800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418" y="3417246"/>
            <a:ext cx="5474080" cy="24690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8" name="Picture 7" descr="trevi-founta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351072" y="3727002"/>
            <a:ext cx="2469078" cy="1849564"/>
          </a:xfrm>
          <a:prstGeom prst="rect">
            <a:avLst/>
          </a:prstGeom>
        </p:spPr>
      </p:pic>
      <p:sp>
        <p:nvSpPr>
          <p:cNvPr id="9" name="Freeform 11"/>
          <p:cNvSpPr>
            <a:spLocks/>
          </p:cNvSpPr>
          <p:nvPr/>
        </p:nvSpPr>
        <p:spPr bwMode="auto">
          <a:xfrm>
            <a:off x="5624229" y="3447225"/>
            <a:ext cx="2695312" cy="210375"/>
          </a:xfrm>
          <a:custGeom>
            <a:avLst/>
            <a:gdLst/>
            <a:ahLst/>
            <a:cxnLst>
              <a:cxn ang="0">
                <a:pos x="0" y="51"/>
              </a:cxn>
              <a:cxn ang="0">
                <a:pos x="1406" y="88"/>
              </a:cxn>
              <a:cxn ang="0">
                <a:pos x="2466" y="581"/>
              </a:cxn>
            </a:cxnLst>
            <a:rect l="0" t="0" r="r" b="b"/>
            <a:pathLst>
              <a:path w="2466" h="581">
                <a:moveTo>
                  <a:pt x="0" y="51"/>
                </a:moveTo>
                <a:cubicBezTo>
                  <a:pt x="234" y="57"/>
                  <a:pt x="995" y="0"/>
                  <a:pt x="1406" y="88"/>
                </a:cubicBezTo>
                <a:cubicBezTo>
                  <a:pt x="1817" y="176"/>
                  <a:pt x="2245" y="478"/>
                  <a:pt x="2466" y="581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 type="oval" w="med" len="med"/>
            <a:tailEnd type="stealth" w="lg" len="lg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5701679" y="3809485"/>
            <a:ext cx="1703462" cy="1616956"/>
          </a:xfrm>
          <a:custGeom>
            <a:avLst/>
            <a:gdLst/>
            <a:ahLst/>
            <a:cxnLst>
              <a:cxn ang="0">
                <a:pos x="0" y="51"/>
              </a:cxn>
              <a:cxn ang="0">
                <a:pos x="1406" y="88"/>
              </a:cxn>
              <a:cxn ang="0">
                <a:pos x="2466" y="581"/>
              </a:cxn>
            </a:cxnLst>
            <a:rect l="0" t="0" r="r" b="b"/>
            <a:pathLst>
              <a:path w="2466" h="581">
                <a:moveTo>
                  <a:pt x="0" y="51"/>
                </a:moveTo>
                <a:cubicBezTo>
                  <a:pt x="234" y="57"/>
                  <a:pt x="995" y="0"/>
                  <a:pt x="1406" y="88"/>
                </a:cubicBezTo>
                <a:cubicBezTo>
                  <a:pt x="1817" y="176"/>
                  <a:pt x="2245" y="478"/>
                  <a:pt x="2466" y="581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 type="oval" w="med" len="med"/>
            <a:tailEnd type="stealth" w="lg" len="lg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6018969" y="3632105"/>
            <a:ext cx="2240612" cy="1389600"/>
          </a:xfrm>
          <a:custGeom>
            <a:avLst/>
            <a:gdLst/>
            <a:ahLst/>
            <a:cxnLst>
              <a:cxn ang="0">
                <a:pos x="0" y="51"/>
              </a:cxn>
              <a:cxn ang="0">
                <a:pos x="1406" y="88"/>
              </a:cxn>
              <a:cxn ang="0">
                <a:pos x="2466" y="581"/>
              </a:cxn>
            </a:cxnLst>
            <a:rect l="0" t="0" r="r" b="b"/>
            <a:pathLst>
              <a:path w="2466" h="581">
                <a:moveTo>
                  <a:pt x="0" y="51"/>
                </a:moveTo>
                <a:cubicBezTo>
                  <a:pt x="234" y="57"/>
                  <a:pt x="995" y="0"/>
                  <a:pt x="1406" y="88"/>
                </a:cubicBezTo>
                <a:cubicBezTo>
                  <a:pt x="1817" y="176"/>
                  <a:pt x="2245" y="478"/>
                  <a:pt x="2466" y="581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 type="oval" w="med" len="med"/>
            <a:tailEnd type="stealth" w="lg" len="lg"/>
          </a:ln>
          <a:effectLst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57200"/>
            <a:ext cx="8424862" cy="1219200"/>
          </a:xfrm>
        </p:spPr>
        <p:txBody>
          <a:bodyPr/>
          <a:lstStyle/>
          <a:p>
            <a:r>
              <a:rPr lang="en-GB" dirty="0" smtClean="0"/>
              <a:t>Practical camera pose estimation</a:t>
            </a:r>
            <a:endParaRPr lang="en-GB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7438" y="1752600"/>
            <a:ext cx="7372350" cy="4373563"/>
          </a:xfrm>
        </p:spPr>
        <p:txBody>
          <a:bodyPr/>
          <a:lstStyle/>
          <a:p>
            <a:r>
              <a:rPr lang="en-GB" sz="2800" dirty="0" smtClean="0"/>
              <a:t>Fiduciary </a:t>
            </a:r>
            <a:r>
              <a:rPr lang="en-GB" sz="2800" b="1" dirty="0" smtClean="0"/>
              <a:t>ellipse</a:t>
            </a:r>
            <a:r>
              <a:rPr lang="en-GB" sz="2800" dirty="0" smtClean="0"/>
              <a:t> </a:t>
            </a:r>
            <a:r>
              <a:rPr lang="en-GB" sz="2800" b="1" dirty="0" smtClean="0"/>
              <a:t>planar</a:t>
            </a:r>
            <a:r>
              <a:rPr lang="en-GB" sz="2800" dirty="0" smtClean="0"/>
              <a:t> pattern </a:t>
            </a:r>
          </a:p>
          <a:p>
            <a:pPr lvl="1"/>
            <a:r>
              <a:rPr lang="en-GB" sz="2400" dirty="0" smtClean="0"/>
              <a:t>Robustness </a:t>
            </a:r>
            <a:r>
              <a:rPr lang="en-GB" sz="2400" dirty="0"/>
              <a:t>against strong occlusion</a:t>
            </a:r>
          </a:p>
          <a:p>
            <a:pPr lvl="1"/>
            <a:r>
              <a:rPr lang="en-GB" sz="2400" dirty="0" smtClean="0"/>
              <a:t>Automatic detection</a:t>
            </a:r>
          </a:p>
          <a:p>
            <a:pPr lvl="1"/>
            <a:r>
              <a:rPr lang="en-GB" sz="2400" b="1" dirty="0" smtClean="0">
                <a:solidFill>
                  <a:srgbClr val="009900"/>
                </a:solidFill>
              </a:rPr>
              <a:t>Very good accuracy (&lt; 0.01 pixels)</a:t>
            </a:r>
          </a:p>
          <a:p>
            <a:pPr lvl="1"/>
            <a:r>
              <a:rPr lang="en-GB" sz="2400" b="1" dirty="0" smtClean="0">
                <a:solidFill>
                  <a:srgbClr val="FF0000"/>
                </a:solidFill>
              </a:rPr>
              <a:t>No descriptor available</a:t>
            </a:r>
          </a:p>
          <a:p>
            <a:pPr>
              <a:buNone/>
            </a:pPr>
            <a:endParaRPr lang="en-GB" sz="2800" dirty="0"/>
          </a:p>
          <a:p>
            <a:endParaRPr lang="en-GB" sz="2800" dirty="0"/>
          </a:p>
        </p:txBody>
      </p:sp>
      <p:pic>
        <p:nvPicPr>
          <p:cNvPr id="13319" name="Picture 7" descr="pattern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170" y="4154858"/>
            <a:ext cx="2879725" cy="2144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24457" t="20290" r="10054" b="14130"/>
          <a:stretch>
            <a:fillRect/>
          </a:stretch>
        </p:blipFill>
        <p:spPr bwMode="auto">
          <a:xfrm>
            <a:off x="1087438" y="4149870"/>
            <a:ext cx="2902226" cy="217968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 descr="pattern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403" y="3881438"/>
            <a:ext cx="3638557" cy="2709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9" descr="House 012.jpg"/>
          <p:cNvPicPr>
            <a:picLocks noChangeAspect="1"/>
          </p:cNvPicPr>
          <p:nvPr/>
        </p:nvPicPr>
        <p:blipFill>
          <a:blip r:embed="rId3" cstate="print"/>
          <a:srcRect l="5253" t="23874" r="12915"/>
          <a:stretch>
            <a:fillRect/>
          </a:stretch>
        </p:blipFill>
        <p:spPr>
          <a:xfrm>
            <a:off x="4375481" y="3868738"/>
            <a:ext cx="4369520" cy="2709862"/>
          </a:xfrm>
          <a:prstGeom prst="rect">
            <a:avLst/>
          </a:prstGeom>
        </p:spPr>
      </p:pic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7438" y="1752600"/>
            <a:ext cx="7372350" cy="3189288"/>
          </a:xfrm>
        </p:spPr>
        <p:txBody>
          <a:bodyPr/>
          <a:lstStyle/>
          <a:p>
            <a:r>
              <a:rPr lang="en-GB" sz="2800" dirty="0"/>
              <a:t>No descriptors</a:t>
            </a:r>
          </a:p>
          <a:p>
            <a:r>
              <a:rPr lang="en-GB" sz="2800" dirty="0"/>
              <a:t>Automatic matching: open problem</a:t>
            </a:r>
          </a:p>
          <a:p>
            <a:r>
              <a:rPr lang="en-GB" sz="2800" dirty="0" smtClean="0"/>
              <a:t>Use Delaunay triangulation</a:t>
            </a:r>
            <a:r>
              <a:rPr lang="en-GB" sz="2800" dirty="0"/>
              <a:t/>
            </a:r>
            <a:br>
              <a:rPr lang="en-GB" sz="2800" dirty="0"/>
            </a:br>
            <a:r>
              <a:rPr lang="en-GB" sz="2800" dirty="0"/>
              <a:t>(if view is not too oblique)</a:t>
            </a:r>
          </a:p>
        </p:txBody>
      </p:sp>
      <p:sp>
        <p:nvSpPr>
          <p:cNvPr id="16394" name="Freeform 10"/>
          <p:cNvSpPr>
            <a:spLocks/>
          </p:cNvSpPr>
          <p:nvPr/>
        </p:nvSpPr>
        <p:spPr bwMode="auto">
          <a:xfrm rot="21050913" flipV="1">
            <a:off x="3873516" y="5680003"/>
            <a:ext cx="4044099" cy="550596"/>
          </a:xfrm>
          <a:custGeom>
            <a:avLst/>
            <a:gdLst/>
            <a:ahLst/>
            <a:cxnLst>
              <a:cxn ang="0">
                <a:pos x="0" y="45"/>
              </a:cxn>
              <a:cxn ang="0">
                <a:pos x="1179" y="181"/>
              </a:cxn>
              <a:cxn ang="0">
                <a:pos x="2132" y="0"/>
              </a:cxn>
            </a:cxnLst>
            <a:rect l="0" t="0" r="r" b="b"/>
            <a:pathLst>
              <a:path w="2132" h="188">
                <a:moveTo>
                  <a:pt x="0" y="45"/>
                </a:moveTo>
                <a:cubicBezTo>
                  <a:pt x="412" y="116"/>
                  <a:pt x="824" y="188"/>
                  <a:pt x="1179" y="181"/>
                </a:cubicBezTo>
                <a:cubicBezTo>
                  <a:pt x="1534" y="174"/>
                  <a:pt x="1833" y="87"/>
                  <a:pt x="2132" y="0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 type="oval" w="med" len="med"/>
            <a:tailEnd type="stealth" w="lg" len="lg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6395" name="Freeform 11"/>
          <p:cNvSpPr>
            <a:spLocks/>
          </p:cNvSpPr>
          <p:nvPr/>
        </p:nvSpPr>
        <p:spPr bwMode="auto">
          <a:xfrm>
            <a:off x="3900360" y="3913189"/>
            <a:ext cx="4176840" cy="760412"/>
          </a:xfrm>
          <a:custGeom>
            <a:avLst/>
            <a:gdLst/>
            <a:ahLst/>
            <a:cxnLst>
              <a:cxn ang="0">
                <a:pos x="0" y="51"/>
              </a:cxn>
              <a:cxn ang="0">
                <a:pos x="1406" y="88"/>
              </a:cxn>
              <a:cxn ang="0">
                <a:pos x="2466" y="581"/>
              </a:cxn>
            </a:cxnLst>
            <a:rect l="0" t="0" r="r" b="b"/>
            <a:pathLst>
              <a:path w="2466" h="581">
                <a:moveTo>
                  <a:pt x="0" y="51"/>
                </a:moveTo>
                <a:cubicBezTo>
                  <a:pt x="234" y="57"/>
                  <a:pt x="995" y="0"/>
                  <a:pt x="1406" y="88"/>
                </a:cubicBezTo>
                <a:cubicBezTo>
                  <a:pt x="1817" y="176"/>
                  <a:pt x="2245" y="478"/>
                  <a:pt x="2466" y="581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 type="oval" w="med" len="med"/>
            <a:tailEnd type="stealth" w="lg" len="lg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6396" name="Freeform 12"/>
          <p:cNvSpPr>
            <a:spLocks/>
          </p:cNvSpPr>
          <p:nvPr/>
        </p:nvSpPr>
        <p:spPr bwMode="auto">
          <a:xfrm flipV="1">
            <a:off x="611188" y="4521201"/>
            <a:ext cx="5027612" cy="317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14" y="54"/>
              </a:cxn>
              <a:cxn ang="0">
                <a:pos x="2790" y="178"/>
              </a:cxn>
            </a:cxnLst>
            <a:rect l="0" t="0" r="r" b="b"/>
            <a:pathLst>
              <a:path w="2790" h="178">
                <a:moveTo>
                  <a:pt x="0" y="0"/>
                </a:moveTo>
                <a:cubicBezTo>
                  <a:pt x="302" y="9"/>
                  <a:pt x="1349" y="24"/>
                  <a:pt x="1814" y="54"/>
                </a:cubicBezTo>
                <a:cubicBezTo>
                  <a:pt x="2279" y="84"/>
                  <a:pt x="2587" y="152"/>
                  <a:pt x="2790" y="178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 type="oval" w="med" len="med"/>
            <a:tailEnd type="stealth" w="lg" len="lg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6397" name="Freeform 13"/>
          <p:cNvSpPr>
            <a:spLocks/>
          </p:cNvSpPr>
          <p:nvPr/>
        </p:nvSpPr>
        <p:spPr bwMode="auto">
          <a:xfrm rot="21122649">
            <a:off x="1977278" y="5230426"/>
            <a:ext cx="4337819" cy="995442"/>
          </a:xfrm>
          <a:custGeom>
            <a:avLst/>
            <a:gdLst/>
            <a:ahLst/>
            <a:cxnLst>
              <a:cxn ang="0">
                <a:pos x="0" y="210"/>
              </a:cxn>
              <a:cxn ang="0">
                <a:pos x="1247" y="13"/>
              </a:cxn>
              <a:cxn ang="0">
                <a:pos x="2287" y="129"/>
              </a:cxn>
            </a:cxnLst>
            <a:rect l="0" t="0" r="r" b="b"/>
            <a:pathLst>
              <a:path w="2287" h="210">
                <a:moveTo>
                  <a:pt x="0" y="210"/>
                </a:moveTo>
                <a:cubicBezTo>
                  <a:pt x="208" y="176"/>
                  <a:pt x="866" y="26"/>
                  <a:pt x="1247" y="13"/>
                </a:cubicBezTo>
                <a:cubicBezTo>
                  <a:pt x="1628" y="0"/>
                  <a:pt x="2070" y="105"/>
                  <a:pt x="2287" y="129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 type="oval" w="med" len="med"/>
            <a:tailEnd type="stealth" w="lg" len="lg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16399" name="Rectangle 15"/>
          <p:cNvSpPr>
            <a:spLocks noGrp="1" noChangeArrowheads="1"/>
          </p:cNvSpPr>
          <p:nvPr>
            <p:ph type="title"/>
          </p:nvPr>
        </p:nvSpPr>
        <p:spPr>
          <a:xfrm>
            <a:off x="611188" y="457200"/>
            <a:ext cx="8137525" cy="1219200"/>
          </a:xfrm>
          <a:noFill/>
          <a:ln/>
        </p:spPr>
        <p:txBody>
          <a:bodyPr/>
          <a:lstStyle/>
          <a:p>
            <a:r>
              <a:rPr lang="en-GB" dirty="0" smtClean="0"/>
              <a:t>Matching without descriptors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Delaunay descriptor</a:t>
            </a:r>
            <a:endParaRPr lang="en-GB" dirty="0"/>
          </a:p>
        </p:txBody>
      </p:sp>
      <p:cxnSp>
        <p:nvCxnSpPr>
          <p:cNvPr id="28" name="Straight Connector 27"/>
          <p:cNvCxnSpPr/>
          <p:nvPr/>
        </p:nvCxnSpPr>
        <p:spPr bwMode="auto">
          <a:xfrm flipV="1">
            <a:off x="2451102" y="3574480"/>
            <a:ext cx="2781301" cy="354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 rot="5400000" flipH="1" flipV="1">
            <a:off x="5210457" y="2511132"/>
            <a:ext cx="1085294" cy="10414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7" name="Picture 56" descr="tmp.bmp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060" y="3331030"/>
            <a:ext cx="317500" cy="342900"/>
          </a:xfrm>
          <a:prstGeom prst="rect">
            <a:avLst/>
          </a:prstGeom>
          <a:noFill/>
        </p:spPr>
      </p:pic>
      <p:pic>
        <p:nvPicPr>
          <p:cNvPr id="58" name="Picture 57" descr="tmp.bmp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3100" y="2698475"/>
            <a:ext cx="355600" cy="406400"/>
          </a:xfrm>
          <a:prstGeom prst="rect">
            <a:avLst/>
          </a:prstGeom>
          <a:noFill/>
        </p:spPr>
      </p:pic>
      <p:cxnSp>
        <p:nvCxnSpPr>
          <p:cNvPr id="66" name="Straight Connector 65"/>
          <p:cNvCxnSpPr/>
          <p:nvPr/>
        </p:nvCxnSpPr>
        <p:spPr bwMode="auto">
          <a:xfrm rot="5400000" flipH="1" flipV="1">
            <a:off x="2444309" y="2614480"/>
            <a:ext cx="1322395" cy="12326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8" name="Picture 67" descr="tmp.bmp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3102" y="2698475"/>
            <a:ext cx="457200" cy="406400"/>
          </a:xfrm>
          <a:prstGeom prst="rect">
            <a:avLst/>
          </a:prstGeom>
          <a:noFill/>
        </p:spPr>
      </p:pic>
      <p:sp>
        <p:nvSpPr>
          <p:cNvPr id="71" name="Arc 70"/>
          <p:cNvSpPr/>
          <p:nvPr/>
        </p:nvSpPr>
        <p:spPr bwMode="auto">
          <a:xfrm rot="11469627">
            <a:off x="4904853" y="3332938"/>
            <a:ext cx="819228" cy="763590"/>
          </a:xfrm>
          <a:prstGeom prst="arc">
            <a:avLst>
              <a:gd name="adj1" fmla="val 126244"/>
              <a:gd name="adj2" fmla="val 2019205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3" name="Picture 72" descr="tmp.bmp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9170" y="3269680"/>
            <a:ext cx="457200" cy="304800"/>
          </a:xfrm>
          <a:prstGeom prst="rect">
            <a:avLst/>
          </a:prstGeom>
          <a:noFill/>
        </p:spPr>
      </p:pic>
      <p:pic>
        <p:nvPicPr>
          <p:cNvPr id="78" name="Picture 77" descr="tmp.bmp"/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8191" y="4512397"/>
            <a:ext cx="4610100" cy="1054100"/>
          </a:xfrm>
          <a:prstGeom prst="rect">
            <a:avLst/>
          </a:prstGeom>
          <a:noFill/>
        </p:spPr>
      </p:pic>
      <p:sp>
        <p:nvSpPr>
          <p:cNvPr id="24" name="Oval 23"/>
          <p:cNvSpPr/>
          <p:nvPr/>
        </p:nvSpPr>
        <p:spPr bwMode="auto">
          <a:xfrm>
            <a:off x="5160403" y="3502480"/>
            <a:ext cx="144000" cy="1440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6201805" y="2425586"/>
            <a:ext cx="144000" cy="1440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2379102" y="3847662"/>
            <a:ext cx="144000" cy="1440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36" name="Straight Connector 35"/>
          <p:cNvCxnSpPr/>
          <p:nvPr/>
        </p:nvCxnSpPr>
        <p:spPr bwMode="auto">
          <a:xfrm>
            <a:off x="5232404" y="3571529"/>
            <a:ext cx="1222836" cy="40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2" name="Picture 41" descr="tmp.bmp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4403" y="2683986"/>
            <a:ext cx="381000" cy="355600"/>
          </a:xfrm>
          <a:prstGeom prst="rect">
            <a:avLst/>
          </a:prstGeom>
          <a:noFill/>
        </p:spPr>
      </p:pic>
      <p:sp>
        <p:nvSpPr>
          <p:cNvPr id="43" name="Oval 42"/>
          <p:cNvSpPr/>
          <p:nvPr/>
        </p:nvSpPr>
        <p:spPr bwMode="auto">
          <a:xfrm>
            <a:off x="6383238" y="3904674"/>
            <a:ext cx="144000" cy="1440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7" name="Straight Connector 46"/>
          <p:cNvCxnSpPr>
            <a:stCxn id="43" idx="0"/>
            <a:endCxn id="26" idx="4"/>
          </p:cNvCxnSpPr>
          <p:nvPr/>
        </p:nvCxnSpPr>
        <p:spPr bwMode="auto">
          <a:xfrm rot="16200000" flipV="1">
            <a:off x="5696978" y="3146413"/>
            <a:ext cx="1335088" cy="1814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Rectangle 49"/>
          <p:cNvSpPr/>
          <p:nvPr/>
        </p:nvSpPr>
        <p:spPr bwMode="auto">
          <a:xfrm>
            <a:off x="6154180" y="2901675"/>
            <a:ext cx="837170" cy="5579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...</a:t>
            </a:r>
          </a:p>
        </p:txBody>
      </p:sp>
      <p:sp>
        <p:nvSpPr>
          <p:cNvPr id="62" name="Oval 61"/>
          <p:cNvSpPr/>
          <p:nvPr/>
        </p:nvSpPr>
        <p:spPr bwMode="auto">
          <a:xfrm>
            <a:off x="3649810" y="2489186"/>
            <a:ext cx="144000" cy="1440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3" name="Straight Connector 62"/>
          <p:cNvCxnSpPr>
            <a:stCxn id="24" idx="1"/>
            <a:endCxn id="62" idx="6"/>
          </p:cNvCxnSpPr>
          <p:nvPr/>
        </p:nvCxnSpPr>
        <p:spPr bwMode="auto">
          <a:xfrm rot="16200000" flipV="1">
            <a:off x="4006460" y="2348536"/>
            <a:ext cx="962382" cy="13876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/>
          <p:cNvCxnSpPr>
            <a:stCxn id="26" idx="6"/>
          </p:cNvCxnSpPr>
          <p:nvPr/>
        </p:nvCxnSpPr>
        <p:spPr bwMode="auto">
          <a:xfrm flipH="1">
            <a:off x="3730859" y="2497586"/>
            <a:ext cx="2614946" cy="545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6" name="Picture 75" descr="tmp.bmp"/>
          <p:cNvPicPr>
            <a:picLocks/>
          </p:cNvPicPr>
          <p:nvPr>
            <p:custDataLst>
              <p:tags r:id="rId7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5202" y="2019185"/>
            <a:ext cx="533400" cy="431800"/>
          </a:xfrm>
          <a:prstGeom prst="rect">
            <a:avLst/>
          </a:prstGeom>
          <a:noFill/>
        </p:spPr>
      </p:pic>
      <p:cxnSp>
        <p:nvCxnSpPr>
          <p:cNvPr id="80" name="Straight Connector 79"/>
          <p:cNvCxnSpPr/>
          <p:nvPr/>
        </p:nvCxnSpPr>
        <p:spPr bwMode="auto">
          <a:xfrm>
            <a:off x="2463142" y="3949642"/>
            <a:ext cx="4004136" cy="570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4" name="Picture 83" descr="tmp.bmp"/>
          <p:cNvPicPr>
            <a:picLocks/>
          </p:cNvPicPr>
          <p:nvPr>
            <p:custDataLst>
              <p:tags r:id="rId8"/>
            </p:custDataLst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8170" y="3369673"/>
            <a:ext cx="292100" cy="355600"/>
          </a:xfrm>
          <a:prstGeom prst="rect">
            <a:avLst/>
          </a:prstGeom>
          <a:noFill/>
        </p:spPr>
      </p:pic>
      <p:pic>
        <p:nvPicPr>
          <p:cNvPr id="85" name="Picture 84" descr="tmp.bmp"/>
          <p:cNvPicPr>
            <a:picLocks/>
          </p:cNvPicPr>
          <p:nvPr>
            <p:custDataLst>
              <p:tags r:id="rId9"/>
            </p:custDataLst>
          </p:nvPr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1989" y="5883985"/>
            <a:ext cx="5194300" cy="43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if strong perspective distortion is present?</a:t>
            </a:r>
            <a:endParaRPr lang="en-GB" dirty="0"/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1087438" y="1752600"/>
            <a:ext cx="7372350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Delaunay is not perspective invariant...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GB" sz="2800" kern="0" dirty="0" smtClean="0">
                <a:latin typeface="Arial" pitchFamily="34" charset="0"/>
                <a:cs typeface="Arial" pitchFamily="34" charset="0"/>
              </a:rPr>
              <a:t>...n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ot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even affine invariant...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...the solution is to exploit </a:t>
            </a:r>
            <a:r>
              <a:rPr lang="en-GB" sz="2800" kern="0" dirty="0" smtClean="0">
                <a:latin typeface="Arial" pitchFamily="34" charset="0"/>
                <a:cs typeface="Arial" pitchFamily="34" charset="0"/>
              </a:rPr>
              <a:t>conics.</a:t>
            </a: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 50"/>
          <p:cNvSpPr/>
          <p:nvPr/>
        </p:nvSpPr>
        <p:spPr bwMode="auto">
          <a:xfrm>
            <a:off x="1943100" y="2489186"/>
            <a:ext cx="1143000" cy="584214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Two-conic perspective invariant</a:t>
            </a:r>
            <a:endParaRPr lang="en-GB" dirty="0"/>
          </a:p>
        </p:txBody>
      </p:sp>
      <p:sp>
        <p:nvSpPr>
          <p:cNvPr id="17" name="Oval 16"/>
          <p:cNvSpPr/>
          <p:nvPr/>
        </p:nvSpPr>
        <p:spPr bwMode="auto">
          <a:xfrm>
            <a:off x="4641846" y="2463786"/>
            <a:ext cx="1440000" cy="144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7397746" y="2451086"/>
            <a:ext cx="1440000" cy="144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1" name="Straight Connector 20"/>
          <p:cNvCxnSpPr>
            <a:endCxn id="17" idx="6"/>
          </p:cNvCxnSpPr>
          <p:nvPr/>
        </p:nvCxnSpPr>
        <p:spPr bwMode="auto">
          <a:xfrm>
            <a:off x="5365746" y="3183786"/>
            <a:ext cx="7161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5365746" y="2197086"/>
            <a:ext cx="27813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pic>
        <p:nvPicPr>
          <p:cNvPr id="24" name="Picture 23" descr="tmp.bmp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4145" y="1727183"/>
            <a:ext cx="407519" cy="390450"/>
          </a:xfrm>
          <a:prstGeom prst="rect">
            <a:avLst/>
          </a:prstGeom>
          <a:noFill/>
        </p:spPr>
      </p:pic>
      <p:cxnSp>
        <p:nvCxnSpPr>
          <p:cNvPr id="31" name="Straight Connector 30"/>
          <p:cNvCxnSpPr/>
          <p:nvPr/>
        </p:nvCxnSpPr>
        <p:spPr bwMode="auto">
          <a:xfrm rot="5400000">
            <a:off x="4873190" y="2691230"/>
            <a:ext cx="9867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 rot="5400000">
            <a:off x="7654490" y="2691230"/>
            <a:ext cx="9867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36" name="Picture 35" descr="tmp.bmp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5146" y="2853585"/>
            <a:ext cx="160020" cy="247498"/>
          </a:xfrm>
          <a:prstGeom prst="rect">
            <a:avLst/>
          </a:prstGeom>
          <a:noFill/>
        </p:spPr>
      </p:pic>
      <p:cxnSp>
        <p:nvCxnSpPr>
          <p:cNvPr id="37" name="Straight Connector 36"/>
          <p:cNvCxnSpPr/>
          <p:nvPr/>
        </p:nvCxnSpPr>
        <p:spPr bwMode="auto">
          <a:xfrm>
            <a:off x="8135934" y="3144098"/>
            <a:ext cx="7161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pic>
        <p:nvPicPr>
          <p:cNvPr id="38" name="Picture 37" descr="tmp.bmp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8034" y="2826597"/>
            <a:ext cx="160020" cy="247498"/>
          </a:xfrm>
          <a:prstGeom prst="rect">
            <a:avLst/>
          </a:prstGeom>
          <a:noFill/>
        </p:spPr>
      </p:pic>
      <p:sp>
        <p:nvSpPr>
          <p:cNvPr id="39" name="Oval 38"/>
          <p:cNvSpPr/>
          <p:nvPr/>
        </p:nvSpPr>
        <p:spPr bwMode="auto">
          <a:xfrm>
            <a:off x="800100" y="3455680"/>
            <a:ext cx="1440000" cy="870812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 bwMode="auto">
          <a:xfrm rot="5400000" flipH="1" flipV="1">
            <a:off x="1468800" y="2819887"/>
            <a:ext cx="1126400" cy="10413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pic>
        <p:nvPicPr>
          <p:cNvPr id="44" name="Picture 43" descr="tmp.bmp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1299" y="2031983"/>
            <a:ext cx="407519" cy="407519"/>
          </a:xfrm>
          <a:prstGeom prst="rect">
            <a:avLst/>
          </a:prstGeom>
          <a:noFill/>
        </p:spPr>
      </p:pic>
      <p:pic>
        <p:nvPicPr>
          <p:cNvPr id="46" name="Picture 45" descr="tmp.bmp"/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75" y="3144098"/>
            <a:ext cx="390450" cy="354179"/>
          </a:xfrm>
          <a:prstGeom prst="rect">
            <a:avLst/>
          </a:prstGeom>
          <a:noFill/>
        </p:spPr>
      </p:pic>
      <p:pic>
        <p:nvPicPr>
          <p:cNvPr id="47" name="Picture 46" descr="tmp.bmp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199" y="4626709"/>
            <a:ext cx="2097333" cy="497130"/>
          </a:xfrm>
          <a:prstGeom prst="rect">
            <a:avLst/>
          </a:prstGeom>
          <a:noFill/>
        </p:spPr>
      </p:pic>
      <p:pic>
        <p:nvPicPr>
          <p:cNvPr id="50" name="Picture 49" descr="tmp.bmp"/>
          <p:cNvPicPr>
            <a:picLocks/>
          </p:cNvPicPr>
          <p:nvPr>
            <p:custDataLst>
              <p:tags r:id="rId7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1279" y="5325197"/>
            <a:ext cx="4927600" cy="60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347" name="Picture 3" descr="000_0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" y="2393950"/>
            <a:ext cx="4037013" cy="3024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41348" name="Picture 4" descr="capture00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4375" y="1512888"/>
            <a:ext cx="1703388" cy="2478087"/>
          </a:xfrm>
          <a:prstGeom prst="rect">
            <a:avLst/>
          </a:prstGeom>
          <a:noFill/>
        </p:spPr>
      </p:pic>
      <p:pic>
        <p:nvPicPr>
          <p:cNvPr id="441349" name="Picture 5" descr="capture0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92800" y="1595438"/>
            <a:ext cx="1590675" cy="2312987"/>
          </a:xfrm>
          <a:prstGeom prst="rect">
            <a:avLst/>
          </a:prstGeom>
          <a:noFill/>
        </p:spPr>
      </p:pic>
      <p:pic>
        <p:nvPicPr>
          <p:cNvPr id="441350" name="Picture 6" descr="capture00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91375" y="1300163"/>
            <a:ext cx="1925638" cy="2800350"/>
          </a:xfrm>
          <a:prstGeom prst="rect">
            <a:avLst/>
          </a:prstGeom>
          <a:noFill/>
        </p:spPr>
      </p:pic>
      <p:pic>
        <p:nvPicPr>
          <p:cNvPr id="441351" name="Picture 7" descr="capture000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54813" y="3735388"/>
            <a:ext cx="2079625" cy="3022600"/>
          </a:xfrm>
          <a:prstGeom prst="rect">
            <a:avLst/>
          </a:prstGeom>
          <a:noFill/>
        </p:spPr>
      </p:pic>
      <p:pic>
        <p:nvPicPr>
          <p:cNvPr id="441352" name="Picture 8" descr="capture000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76750" y="3690938"/>
            <a:ext cx="2157413" cy="3138487"/>
          </a:xfrm>
          <a:prstGeom prst="rect">
            <a:avLst/>
          </a:prstGeom>
          <a:noFill/>
        </p:spPr>
      </p:pic>
      <p:sp>
        <p:nvSpPr>
          <p:cNvPr id="441354" name="Rectangle 10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cultural heritage</a:t>
            </a:r>
          </a:p>
        </p:txBody>
      </p:sp>
      <p:sp>
        <p:nvSpPr>
          <p:cNvPr id="441355" name="Rectangle 11"/>
          <p:cNvSpPr>
            <a:spLocks noChangeArrowheads="1"/>
          </p:cNvSpPr>
          <p:nvPr/>
        </p:nvSpPr>
        <p:spPr bwMode="auto">
          <a:xfrm>
            <a:off x="368300" y="2057400"/>
            <a:ext cx="3851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hangingPunct="1"/>
            <a:r>
              <a:rPr lang="en-GB" sz="1600" b="1"/>
              <a:t>SCULPTEUR European project</a:t>
            </a:r>
            <a:r>
              <a:rPr lang="en-GB" sz="1600"/>
              <a:t> </a:t>
            </a:r>
            <a:br>
              <a:rPr lang="en-GB" sz="1600"/>
            </a:br>
            <a:endParaRPr lang="en-GB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Fiduciary pattern video example</a:t>
            </a:r>
            <a:endParaRPr lang="en-GB" dirty="0"/>
          </a:p>
        </p:txBody>
      </p:sp>
      <p:pic>
        <p:nvPicPr>
          <p:cNvPr id="4" name="house_pattern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62000" y="1917700"/>
            <a:ext cx="7620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3049200" y="2595600"/>
            <a:ext cx="3035688" cy="1838325"/>
            <a:chOff x="3049200" y="2595600"/>
            <a:chExt cx="3035688" cy="1838325"/>
          </a:xfrm>
        </p:grpSpPr>
        <p:sp>
          <p:nvSpPr>
            <p:cNvPr id="16" name="AutoShape 11"/>
            <p:cNvSpPr>
              <a:spLocks noChangeArrowheads="1"/>
            </p:cNvSpPr>
            <p:nvPr/>
          </p:nvSpPr>
          <p:spPr bwMode="auto">
            <a:xfrm>
              <a:off x="5957888" y="3391430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  <p:pic>
          <p:nvPicPr>
            <p:cNvPr id="12" name="Picture 7" descr="book00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9200" y="2595600"/>
              <a:ext cx="2546350" cy="1838325"/>
            </a:xfrm>
            <a:prstGeom prst="rect">
              <a:avLst/>
            </a:prstGeom>
            <a:noFill/>
          </p:spPr>
        </p:pic>
      </p:grpSp>
      <p:sp>
        <p:nvSpPr>
          <p:cNvPr id="1215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Multi-view stereo pipeline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3286125" y="2595600"/>
            <a:ext cx="2798763" cy="1875793"/>
            <a:chOff x="3286125" y="2595600"/>
            <a:chExt cx="2798763" cy="1875793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86125" y="2595600"/>
              <a:ext cx="2592388" cy="1875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15498" name="AutoShape 10"/>
            <p:cNvSpPr>
              <a:spLocks noChangeArrowheads="1"/>
            </p:cNvSpPr>
            <p:nvPr/>
          </p:nvSpPr>
          <p:spPr bwMode="auto">
            <a:xfrm>
              <a:off x="5957888" y="3391430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pic>
        <p:nvPicPr>
          <p:cNvPr id="11" name="Picture 6" descr="book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2400" y="2595600"/>
            <a:ext cx="2546350" cy="183832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251513" y="5561352"/>
            <a:ext cx="6489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/>
              <a:t>3d reconstruction = 3d segmentation</a:t>
            </a:r>
            <a:endParaRPr lang="en-GB" sz="2800" b="1" dirty="0"/>
          </a:p>
        </p:txBody>
      </p:sp>
      <p:grpSp>
        <p:nvGrpSpPr>
          <p:cNvPr id="18" name="Group 17"/>
          <p:cNvGrpSpPr/>
          <p:nvPr/>
        </p:nvGrpSpPr>
        <p:grpSpPr>
          <a:xfrm>
            <a:off x="357188" y="4537075"/>
            <a:ext cx="8580833" cy="662810"/>
            <a:chOff x="357188" y="4537075"/>
            <a:chExt cx="8580833" cy="662810"/>
          </a:xfrm>
        </p:grpSpPr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357188" y="4537075"/>
              <a:ext cx="2535237" cy="66281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lIns="90000" tIns="46800" rIns="90000" bIns="0">
              <a:spAutoFit/>
            </a:bodyPr>
            <a:lstStyle/>
            <a:p>
              <a:pPr algn="ctr"/>
              <a:r>
                <a:rPr lang="en-GB" dirty="0">
                  <a:latin typeface="Arial" pitchFamily="34" charset="0"/>
                  <a:cs typeface="Arial" pitchFamily="34" charset="0"/>
                </a:rPr>
                <a:t>Image acquisition, camera </a:t>
              </a:r>
              <a:r>
                <a:rPr lang="en-GB" dirty="0" smtClean="0">
                  <a:latin typeface="Arial" pitchFamily="34" charset="0"/>
                  <a:cs typeface="Arial" pitchFamily="34" charset="0"/>
                </a:rPr>
                <a:t>pose</a:t>
              </a:r>
              <a:endParaRPr lang="en-GB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3046413" y="4537075"/>
              <a:ext cx="2603895" cy="66281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/>
              <a:r>
                <a:rPr lang="en-GB" dirty="0" smtClean="0">
                  <a:latin typeface="Arial" pitchFamily="34" charset="0"/>
                  <a:cs typeface="Arial" pitchFamily="34" charset="0"/>
                </a:rPr>
                <a:t>3d photo-consistency</a:t>
              </a:r>
              <a:r>
                <a:rPr lang="en-GB" dirty="0">
                  <a:latin typeface="Arial" pitchFamily="34" charset="0"/>
                  <a:cs typeface="Arial" pitchFamily="34" charset="0"/>
                </a:rPr>
                <a:t/>
              </a:r>
              <a:br>
                <a:rPr lang="en-GB" dirty="0">
                  <a:latin typeface="Arial" pitchFamily="34" charset="0"/>
                  <a:cs typeface="Arial" pitchFamily="34" charset="0"/>
                </a:rPr>
              </a:br>
              <a:r>
                <a:rPr lang="en-GB" dirty="0" smtClean="0">
                  <a:latin typeface="Arial" pitchFamily="34" charset="0"/>
                  <a:cs typeface="Arial" pitchFamily="34" charset="0"/>
                </a:rPr>
                <a:t>from </a:t>
              </a:r>
              <a:r>
                <a:rPr lang="en-GB" dirty="0">
                  <a:latin typeface="Arial" pitchFamily="34" charset="0"/>
                  <a:cs typeface="Arial" pitchFamily="34" charset="0"/>
                </a:rPr>
                <a:t>images</a:t>
              </a:r>
            </a:p>
          </p:txBody>
        </p: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6334125" y="4537075"/>
              <a:ext cx="2603896" cy="66281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/>
              <a:r>
                <a:rPr lang="en-GB" dirty="0">
                  <a:latin typeface="Arial" pitchFamily="34" charset="0"/>
                  <a:cs typeface="Arial" pitchFamily="34" charset="0"/>
                </a:rPr>
                <a:t>3d surface from</a:t>
              </a:r>
              <a:br>
                <a:rPr lang="en-GB" dirty="0">
                  <a:latin typeface="Arial" pitchFamily="34" charset="0"/>
                  <a:cs typeface="Arial" pitchFamily="34" charset="0"/>
                </a:rPr>
              </a:br>
              <a:r>
                <a:rPr lang="en-GB" dirty="0" smtClean="0">
                  <a:latin typeface="Arial" pitchFamily="34" charset="0"/>
                  <a:cs typeface="Arial" pitchFamily="34" charset="0"/>
                </a:rPr>
                <a:t>3d photo-consistency</a:t>
              </a:r>
              <a:endParaRPr lang="en-GB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68325" y="2628000"/>
            <a:ext cx="2200275" cy="1759850"/>
            <a:chOff x="568325" y="2628000"/>
            <a:chExt cx="2200275" cy="1759850"/>
          </a:xfrm>
        </p:grpSpPr>
        <p:pic>
          <p:nvPicPr>
            <p:cNvPr id="31" name="Picture 2" descr="twins0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568325" y="2628000"/>
              <a:ext cx="579438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2" name="Picture 3" descr="twins0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568325" y="3511550"/>
              <a:ext cx="579438" cy="8747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3" name="Picture 4" descr="twins0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1143000" y="2628900"/>
              <a:ext cx="579438" cy="8747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4" name="Picture 5" descr="twins0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1143000" y="3513138"/>
              <a:ext cx="579438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5" name="Picture 6" descr="twins0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22438" y="3513138"/>
              <a:ext cx="579437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6" name="Picture 17" descr="twins0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flipH="1">
              <a:off x="1722438" y="2628000"/>
              <a:ext cx="579437" cy="8747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7" name="AutoShape 10"/>
            <p:cNvSpPr>
              <a:spLocks noChangeArrowheads="1"/>
            </p:cNvSpPr>
            <p:nvPr/>
          </p:nvSpPr>
          <p:spPr bwMode="auto">
            <a:xfrm>
              <a:off x="2641600" y="3392488"/>
              <a:ext cx="127000" cy="193675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30200" y="4546317"/>
            <a:ext cx="8203352" cy="355034"/>
            <a:chOff x="330200" y="4546317"/>
            <a:chExt cx="8203352" cy="355034"/>
          </a:xfrm>
        </p:grpSpPr>
        <p:sp>
          <p:nvSpPr>
            <p:cNvPr id="42" name="Text Box 13"/>
            <p:cNvSpPr txBox="1">
              <a:spLocks noChangeArrowheads="1"/>
            </p:cNvSpPr>
            <p:nvPr/>
          </p:nvSpPr>
          <p:spPr bwMode="auto">
            <a:xfrm>
              <a:off x="330200" y="4546317"/>
              <a:ext cx="2177497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Image acquisition</a:t>
              </a:r>
              <a:endParaRPr lang="en-GB" dirty="0"/>
            </a:p>
          </p:txBody>
        </p:sp>
        <p:sp>
          <p:nvSpPr>
            <p:cNvPr id="43" name="Text Box 14"/>
            <p:cNvSpPr txBox="1">
              <a:spLocks noChangeArrowheads="1"/>
            </p:cNvSpPr>
            <p:nvPr/>
          </p:nvSpPr>
          <p:spPr bwMode="auto">
            <a:xfrm>
              <a:off x="2979739" y="4546317"/>
              <a:ext cx="2546350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Camera </a:t>
              </a:r>
              <a:r>
                <a:rPr lang="en-GB" dirty="0" smtClean="0"/>
                <a:t>pose</a:t>
              </a:r>
              <a:endParaRPr lang="en-GB" dirty="0"/>
            </a:p>
          </p:txBody>
        </p:sp>
        <p:sp>
          <p:nvSpPr>
            <p:cNvPr id="44" name="Text Box 16"/>
            <p:cNvSpPr txBox="1">
              <a:spLocks noChangeArrowheads="1"/>
            </p:cNvSpPr>
            <p:nvPr/>
          </p:nvSpPr>
          <p:spPr bwMode="auto">
            <a:xfrm>
              <a:off x="6386513" y="4546317"/>
              <a:ext cx="2147039" cy="35503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0">
              <a:spAutoFit/>
            </a:bodyPr>
            <a:lstStyle/>
            <a:p>
              <a:pPr algn="ctr" eaLnBrk="1" hangingPunct="1"/>
              <a:r>
                <a:rPr lang="en-GB" dirty="0" smtClean="0"/>
                <a:t>3d reconstruction</a:t>
              </a:r>
              <a:endParaRPr lang="en-GB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022E-16 L -0.31198 -1.11022E-1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675" y="1455841"/>
            <a:ext cx="2152650" cy="2438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25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Photo-consistency of a 3d point</a:t>
            </a:r>
            <a:endParaRPr lang="en-GB" dirty="0"/>
          </a:p>
        </p:txBody>
      </p:sp>
      <p:pic>
        <p:nvPicPr>
          <p:cNvPr id="325638" name="Picture 6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297" t="39827" r="59427"/>
          <a:stretch>
            <a:fillRect/>
          </a:stretch>
        </p:blipFill>
        <p:spPr bwMode="auto">
          <a:xfrm rot="226263">
            <a:off x="1590361" y="3293430"/>
            <a:ext cx="275778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5639" name="Picture 7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59724" t="39827"/>
          <a:stretch>
            <a:fillRect/>
          </a:stretch>
        </p:blipFill>
        <p:spPr bwMode="auto">
          <a:xfrm rot="-188169">
            <a:off x="4920110" y="3492252"/>
            <a:ext cx="26490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5645" name="Text Box 13"/>
          <p:cNvSpPr txBox="1">
            <a:spLocks noChangeArrowheads="1"/>
          </p:cNvSpPr>
          <p:nvPr/>
        </p:nvSpPr>
        <p:spPr bwMode="auto">
          <a:xfrm>
            <a:off x="4511675" y="1771936"/>
            <a:ext cx="289905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dirty="0"/>
              <a:t>Photo-consistent point </a:t>
            </a:r>
          </a:p>
        </p:txBody>
      </p:sp>
      <p:sp>
        <p:nvSpPr>
          <p:cNvPr id="325659" name="Freeform 27"/>
          <p:cNvSpPr>
            <a:spLocks/>
          </p:cNvSpPr>
          <p:nvPr/>
        </p:nvSpPr>
        <p:spPr bwMode="auto">
          <a:xfrm>
            <a:off x="1611313" y="3559461"/>
            <a:ext cx="2389187" cy="1757363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1505" y="112"/>
              </a:cxn>
              <a:cxn ang="0">
                <a:pos x="1454" y="1107"/>
              </a:cxn>
              <a:cxn ang="0">
                <a:pos x="0" y="990"/>
              </a:cxn>
              <a:cxn ang="0">
                <a:pos x="49" y="0"/>
              </a:cxn>
            </a:cxnLst>
            <a:rect l="0" t="0" r="r" b="b"/>
            <a:pathLst>
              <a:path w="1505" h="1107">
                <a:moveTo>
                  <a:pt x="49" y="0"/>
                </a:moveTo>
                <a:lnTo>
                  <a:pt x="1505" y="112"/>
                </a:lnTo>
                <a:lnTo>
                  <a:pt x="1454" y="1107"/>
                </a:lnTo>
                <a:lnTo>
                  <a:pt x="0" y="990"/>
                </a:lnTo>
                <a:lnTo>
                  <a:pt x="49" y="0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5660" name="Freeform 28"/>
          <p:cNvSpPr>
            <a:spLocks/>
          </p:cNvSpPr>
          <p:nvPr/>
        </p:nvSpPr>
        <p:spPr bwMode="auto">
          <a:xfrm>
            <a:off x="5153025" y="3434049"/>
            <a:ext cx="2390775" cy="1843087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1399" y="0"/>
              </a:cxn>
              <a:cxn ang="0">
                <a:pos x="1506" y="949"/>
              </a:cxn>
              <a:cxn ang="0">
                <a:pos x="118" y="1161"/>
              </a:cxn>
              <a:cxn ang="0">
                <a:pos x="0" y="201"/>
              </a:cxn>
            </a:cxnLst>
            <a:rect l="0" t="0" r="r" b="b"/>
            <a:pathLst>
              <a:path w="1506" h="1161">
                <a:moveTo>
                  <a:pt x="0" y="201"/>
                </a:moveTo>
                <a:lnTo>
                  <a:pt x="1399" y="0"/>
                </a:lnTo>
                <a:lnTo>
                  <a:pt x="1506" y="949"/>
                </a:lnTo>
                <a:lnTo>
                  <a:pt x="118" y="1161"/>
                </a:lnTo>
                <a:lnTo>
                  <a:pt x="0" y="201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3006725" y="5489859"/>
            <a:ext cx="3165476" cy="1216025"/>
            <a:chOff x="1897" y="2638"/>
            <a:chExt cx="1994" cy="766"/>
          </a:xfrm>
        </p:grpSpPr>
        <p:pic>
          <p:nvPicPr>
            <p:cNvPr id="325656" name="Picture 24" descr="capture0002"/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15956" t="52212" r="80285" b="42216"/>
            <a:stretch>
              <a:fillRect/>
            </a:stretch>
          </p:blipFill>
          <p:spPr bwMode="auto">
            <a:xfrm>
              <a:off x="1897" y="2638"/>
              <a:ext cx="687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  <p:pic>
          <p:nvPicPr>
            <p:cNvPr id="325657" name="Picture 25" descr="capture0002"/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79211" t="46597" r="16838" b="47394"/>
            <a:stretch>
              <a:fillRect/>
            </a:stretch>
          </p:blipFill>
          <p:spPr bwMode="auto">
            <a:xfrm>
              <a:off x="3204" y="2638"/>
              <a:ext cx="687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</p:grpSp>
      <p:sp>
        <p:nvSpPr>
          <p:cNvPr id="325658" name="Text Box 26"/>
          <p:cNvSpPr txBox="1">
            <a:spLocks noChangeArrowheads="1"/>
          </p:cNvSpPr>
          <p:nvPr/>
        </p:nvSpPr>
        <p:spPr bwMode="auto">
          <a:xfrm>
            <a:off x="4259240" y="5416836"/>
            <a:ext cx="850900" cy="1189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7200" dirty="0">
                <a:sym typeface="Symbol" pitchFamily="18" charset="2"/>
              </a:rPr>
              <a:t>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771650" y="1956086"/>
            <a:ext cx="5805488" cy="3543300"/>
            <a:chOff x="1771650" y="1956086"/>
            <a:chExt cx="5805488" cy="3543300"/>
          </a:xfrm>
        </p:grpSpPr>
        <p:sp>
          <p:nvSpPr>
            <p:cNvPr id="325636" name="Line 4"/>
            <p:cNvSpPr>
              <a:spLocks noChangeShapeType="1"/>
            </p:cNvSpPr>
            <p:nvPr/>
          </p:nvSpPr>
          <p:spPr bwMode="auto">
            <a:xfrm>
              <a:off x="4391025" y="1956086"/>
              <a:ext cx="1562100" cy="1677988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37" name="Line 5"/>
            <p:cNvSpPr>
              <a:spLocks noChangeShapeType="1"/>
            </p:cNvSpPr>
            <p:nvPr/>
          </p:nvSpPr>
          <p:spPr bwMode="auto">
            <a:xfrm flipV="1">
              <a:off x="3125788" y="1962436"/>
              <a:ext cx="1262062" cy="171450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44" name="Oval 12"/>
            <p:cNvSpPr>
              <a:spLocks noChangeAspect="1" noChangeArrowheads="1"/>
            </p:cNvSpPr>
            <p:nvPr/>
          </p:nvSpPr>
          <p:spPr bwMode="auto">
            <a:xfrm>
              <a:off x="6207125" y="3927761"/>
              <a:ext cx="71438" cy="71438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" name="Group 15"/>
            <p:cNvGrpSpPr>
              <a:grpSpLocks/>
            </p:cNvGrpSpPr>
            <p:nvPr/>
          </p:nvGrpSpPr>
          <p:grpSpPr bwMode="auto">
            <a:xfrm>
              <a:off x="2705100" y="3835686"/>
              <a:ext cx="3663950" cy="349250"/>
              <a:chOff x="1704" y="2356"/>
              <a:chExt cx="2308" cy="220"/>
            </a:xfrm>
          </p:grpSpPr>
          <p:sp>
            <p:nvSpPr>
              <p:cNvPr id="325648" name="Rectangle 16"/>
              <p:cNvSpPr>
                <a:spLocks noChangeArrowheads="1"/>
              </p:cNvSpPr>
              <p:nvPr/>
            </p:nvSpPr>
            <p:spPr bwMode="auto">
              <a:xfrm>
                <a:off x="1704" y="2416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5649" name="Rectangle 17"/>
              <p:cNvSpPr>
                <a:spLocks noChangeArrowheads="1"/>
              </p:cNvSpPr>
              <p:nvPr/>
            </p:nvSpPr>
            <p:spPr bwMode="auto">
              <a:xfrm>
                <a:off x="3852" y="2356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25653" name="Line 21"/>
            <p:cNvSpPr>
              <a:spLocks noChangeShapeType="1"/>
            </p:cNvSpPr>
            <p:nvPr/>
          </p:nvSpPr>
          <p:spPr bwMode="auto">
            <a:xfrm flipV="1">
              <a:off x="1771650" y="4045236"/>
              <a:ext cx="1069975" cy="145415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 type="oval" w="lg" len="lg"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54" name="Line 22"/>
            <p:cNvSpPr>
              <a:spLocks noChangeShapeType="1"/>
            </p:cNvSpPr>
            <p:nvPr/>
          </p:nvSpPr>
          <p:spPr bwMode="auto">
            <a:xfrm>
              <a:off x="6267450" y="3972211"/>
              <a:ext cx="1309688" cy="1406525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 type="oval" w="lg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43" name="Oval 11"/>
            <p:cNvSpPr>
              <a:spLocks noChangeAspect="1" noChangeArrowheads="1"/>
            </p:cNvSpPr>
            <p:nvPr/>
          </p:nvSpPr>
          <p:spPr bwMode="auto">
            <a:xfrm>
              <a:off x="2800350" y="4019836"/>
              <a:ext cx="71438" cy="71438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7340600" y="5289836"/>
            <a:ext cx="542925" cy="301625"/>
            <a:chOff x="2692" y="3932"/>
            <a:chExt cx="342" cy="190"/>
          </a:xfrm>
        </p:grpSpPr>
        <p:sp>
          <p:nvSpPr>
            <p:cNvPr id="325641" name="AutoShape 9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42" name="AutoShape 10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 rot="10800000" flipV="1">
            <a:off x="1479550" y="5420011"/>
            <a:ext cx="542925" cy="301625"/>
            <a:chOff x="2692" y="3932"/>
            <a:chExt cx="342" cy="190"/>
          </a:xfrm>
        </p:grpSpPr>
        <p:sp>
          <p:nvSpPr>
            <p:cNvPr id="325651" name="AutoShape 19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652" name="AutoShape 20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5646" name="Oval 14"/>
          <p:cNvSpPr>
            <a:spLocks noChangeAspect="1" noChangeArrowheads="1"/>
          </p:cNvSpPr>
          <p:nvPr/>
        </p:nvSpPr>
        <p:spPr bwMode="auto">
          <a:xfrm>
            <a:off x="4337050" y="1905286"/>
            <a:ext cx="141288" cy="141288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45" grpId="0"/>
      <p:bldP spid="32565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675" y="1455841"/>
            <a:ext cx="2152650" cy="2438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Photo-consistency of a 3d point</a:t>
            </a:r>
            <a:endParaRPr lang="en-US" dirty="0"/>
          </a:p>
        </p:txBody>
      </p:sp>
      <p:pic>
        <p:nvPicPr>
          <p:cNvPr id="420867" name="Picture 3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297" t="39827" r="59427"/>
          <a:stretch>
            <a:fillRect/>
          </a:stretch>
        </p:blipFill>
        <p:spPr bwMode="auto">
          <a:xfrm rot="226263">
            <a:off x="1590361" y="3293430"/>
            <a:ext cx="275778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868" name="Picture 4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59724" t="39827"/>
          <a:stretch>
            <a:fillRect/>
          </a:stretch>
        </p:blipFill>
        <p:spPr bwMode="auto">
          <a:xfrm rot="-188169">
            <a:off x="4920110" y="3492252"/>
            <a:ext cx="26490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869" name="Text Box 5"/>
          <p:cNvSpPr txBox="1">
            <a:spLocks noChangeArrowheads="1"/>
          </p:cNvSpPr>
          <p:nvPr/>
        </p:nvSpPr>
        <p:spPr bwMode="auto">
          <a:xfrm>
            <a:off x="4752975" y="1225836"/>
            <a:ext cx="37164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1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GB" sz="1100" dirty="0" smtClean="0">
                <a:latin typeface="Arial" pitchFamily="34" charset="0"/>
                <a:cs typeface="Arial" pitchFamily="34" charset="0"/>
              </a:rPr>
            </a:br>
            <a:r>
              <a:rPr lang="en-GB" sz="1800" dirty="0" smtClean="0">
                <a:latin typeface="Arial" pitchFamily="34" charset="0"/>
                <a:cs typeface="Arial" pitchFamily="34" charset="0"/>
              </a:rPr>
              <a:t>  Non photo-consistent point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0873" name="Freeform 9"/>
          <p:cNvSpPr>
            <a:spLocks/>
          </p:cNvSpPr>
          <p:nvPr/>
        </p:nvSpPr>
        <p:spPr bwMode="auto">
          <a:xfrm>
            <a:off x="1611313" y="3559461"/>
            <a:ext cx="2389187" cy="1757363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1505" y="112"/>
              </a:cxn>
              <a:cxn ang="0">
                <a:pos x="1454" y="1107"/>
              </a:cxn>
              <a:cxn ang="0">
                <a:pos x="0" y="990"/>
              </a:cxn>
              <a:cxn ang="0">
                <a:pos x="49" y="0"/>
              </a:cxn>
            </a:cxnLst>
            <a:rect l="0" t="0" r="r" b="b"/>
            <a:pathLst>
              <a:path w="1505" h="1107">
                <a:moveTo>
                  <a:pt x="49" y="0"/>
                </a:moveTo>
                <a:lnTo>
                  <a:pt x="1505" y="112"/>
                </a:lnTo>
                <a:lnTo>
                  <a:pt x="1454" y="1107"/>
                </a:lnTo>
                <a:lnTo>
                  <a:pt x="0" y="990"/>
                </a:lnTo>
                <a:lnTo>
                  <a:pt x="49" y="0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874" name="Freeform 10"/>
          <p:cNvSpPr>
            <a:spLocks/>
          </p:cNvSpPr>
          <p:nvPr/>
        </p:nvSpPr>
        <p:spPr bwMode="auto">
          <a:xfrm>
            <a:off x="5153025" y="3434049"/>
            <a:ext cx="2390775" cy="1843087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1399" y="0"/>
              </a:cxn>
              <a:cxn ang="0">
                <a:pos x="1506" y="949"/>
              </a:cxn>
              <a:cxn ang="0">
                <a:pos x="118" y="1161"/>
              </a:cxn>
              <a:cxn ang="0">
                <a:pos x="0" y="201"/>
              </a:cxn>
            </a:cxnLst>
            <a:rect l="0" t="0" r="r" b="b"/>
            <a:pathLst>
              <a:path w="1506" h="1161">
                <a:moveTo>
                  <a:pt x="0" y="201"/>
                </a:moveTo>
                <a:lnTo>
                  <a:pt x="1399" y="0"/>
                </a:lnTo>
                <a:lnTo>
                  <a:pt x="1506" y="949"/>
                </a:lnTo>
                <a:lnTo>
                  <a:pt x="118" y="1161"/>
                </a:lnTo>
                <a:lnTo>
                  <a:pt x="0" y="201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1771650" y="1409986"/>
            <a:ext cx="5805488" cy="4089400"/>
            <a:chOff x="1116" y="828"/>
            <a:chExt cx="3657" cy="2576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704" y="2252"/>
              <a:ext cx="2444" cy="324"/>
              <a:chOff x="1704" y="2252"/>
              <a:chExt cx="2444" cy="324"/>
            </a:xfrm>
          </p:grpSpPr>
          <p:sp>
            <p:nvSpPr>
              <p:cNvPr id="420871" name="Rectangle 7"/>
              <p:cNvSpPr>
                <a:spLocks noChangeArrowheads="1"/>
              </p:cNvSpPr>
              <p:nvPr/>
            </p:nvSpPr>
            <p:spPr bwMode="auto">
              <a:xfrm>
                <a:off x="1704" y="2416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66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72" name="Rectangle 8"/>
              <p:cNvSpPr>
                <a:spLocks noChangeArrowheads="1"/>
              </p:cNvSpPr>
              <p:nvPr/>
            </p:nvSpPr>
            <p:spPr bwMode="auto">
              <a:xfrm>
                <a:off x="3988" y="2252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66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0876" name="Line 12"/>
            <p:cNvSpPr>
              <a:spLocks noChangeShapeType="1"/>
            </p:cNvSpPr>
            <p:nvPr/>
          </p:nvSpPr>
          <p:spPr bwMode="auto">
            <a:xfrm>
              <a:off x="2998" y="828"/>
              <a:ext cx="972" cy="1362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77" name="Line 13"/>
            <p:cNvSpPr>
              <a:spLocks noChangeShapeType="1"/>
            </p:cNvSpPr>
            <p:nvPr/>
          </p:nvSpPr>
          <p:spPr bwMode="auto">
            <a:xfrm flipV="1">
              <a:off x="1972" y="828"/>
              <a:ext cx="1048" cy="1424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78" name="Line 14"/>
            <p:cNvSpPr>
              <a:spLocks noChangeShapeType="1"/>
            </p:cNvSpPr>
            <p:nvPr/>
          </p:nvSpPr>
          <p:spPr bwMode="auto">
            <a:xfrm flipV="1">
              <a:off x="1116" y="2488"/>
              <a:ext cx="674" cy="916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 type="oval" w="lg" len="lg"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79" name="Line 15"/>
            <p:cNvSpPr>
              <a:spLocks noChangeShapeType="1"/>
            </p:cNvSpPr>
            <p:nvPr/>
          </p:nvSpPr>
          <p:spPr bwMode="auto">
            <a:xfrm>
              <a:off x="4068" y="2337"/>
              <a:ext cx="705" cy="991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 type="oval" w="lg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80" name="Oval 16"/>
            <p:cNvSpPr>
              <a:spLocks noChangeAspect="1" noChangeArrowheads="1"/>
            </p:cNvSpPr>
            <p:nvPr/>
          </p:nvSpPr>
          <p:spPr bwMode="auto">
            <a:xfrm>
              <a:off x="1764" y="2472"/>
              <a:ext cx="45" cy="45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81" name="Oval 17"/>
            <p:cNvSpPr>
              <a:spLocks noChangeAspect="1" noChangeArrowheads="1"/>
            </p:cNvSpPr>
            <p:nvPr/>
          </p:nvSpPr>
          <p:spPr bwMode="auto">
            <a:xfrm>
              <a:off x="4046" y="2310"/>
              <a:ext cx="45" cy="45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005138" y="5489861"/>
            <a:ext cx="3168650" cy="1216025"/>
            <a:chOff x="1893" y="3398"/>
            <a:chExt cx="1996" cy="766"/>
          </a:xfrm>
        </p:grpSpPr>
        <p:pic>
          <p:nvPicPr>
            <p:cNvPr id="420883" name="Picture 19" descr="capture00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15956" t="52213" r="80286" b="42216"/>
            <a:stretch>
              <a:fillRect/>
            </a:stretch>
          </p:blipFill>
          <p:spPr bwMode="auto">
            <a:xfrm>
              <a:off x="1893" y="3398"/>
              <a:ext cx="688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  <p:pic>
          <p:nvPicPr>
            <p:cNvPr id="420884" name="Picture 20" descr="capture0002"/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81534" t="42694" r="13846" b="50580"/>
            <a:stretch>
              <a:fillRect/>
            </a:stretch>
          </p:blipFill>
          <p:spPr bwMode="auto">
            <a:xfrm>
              <a:off x="3202" y="3398"/>
              <a:ext cx="687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</p:grpSp>
      <p:sp>
        <p:nvSpPr>
          <p:cNvPr id="420885" name="Text Box 21"/>
          <p:cNvSpPr txBox="1">
            <a:spLocks noChangeArrowheads="1"/>
          </p:cNvSpPr>
          <p:nvPr/>
        </p:nvSpPr>
        <p:spPr bwMode="auto">
          <a:xfrm>
            <a:off x="4245592" y="5416836"/>
            <a:ext cx="850900" cy="1189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7200" dirty="0">
                <a:sym typeface="Symbol" pitchFamily="18" charset="2"/>
              </a:rPr>
              <a:t></a:t>
            </a:r>
          </a:p>
        </p:txBody>
      </p:sp>
      <p:sp>
        <p:nvSpPr>
          <p:cNvPr id="420886" name="Oval 22"/>
          <p:cNvSpPr>
            <a:spLocks noChangeAspect="1" noChangeArrowheads="1"/>
          </p:cNvSpPr>
          <p:nvPr/>
        </p:nvSpPr>
        <p:spPr bwMode="auto">
          <a:xfrm>
            <a:off x="4706938" y="1375061"/>
            <a:ext cx="141287" cy="141288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7340600" y="5289836"/>
            <a:ext cx="542925" cy="301625"/>
            <a:chOff x="2692" y="3932"/>
            <a:chExt cx="342" cy="190"/>
          </a:xfrm>
        </p:grpSpPr>
        <p:sp>
          <p:nvSpPr>
            <p:cNvPr id="420888" name="AutoShape 24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89" name="AutoShape 25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 rot="10800000" flipV="1">
            <a:off x="1479550" y="5420011"/>
            <a:ext cx="542925" cy="301625"/>
            <a:chOff x="2692" y="3932"/>
            <a:chExt cx="342" cy="190"/>
          </a:xfrm>
        </p:grpSpPr>
        <p:sp>
          <p:nvSpPr>
            <p:cNvPr id="420891" name="AutoShape 27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92" name="AutoShape 28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675" y="1455841"/>
            <a:ext cx="2152650" cy="2438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Photo-consistency of a 3d patch</a:t>
            </a:r>
            <a:endParaRPr lang="en-US" dirty="0"/>
          </a:p>
        </p:txBody>
      </p:sp>
      <p:pic>
        <p:nvPicPr>
          <p:cNvPr id="420867" name="Picture 3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297" t="39827" r="59427"/>
          <a:stretch>
            <a:fillRect/>
          </a:stretch>
        </p:blipFill>
        <p:spPr bwMode="auto">
          <a:xfrm rot="226263">
            <a:off x="1590361" y="3293430"/>
            <a:ext cx="275778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868" name="Picture 4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59724" t="39827"/>
          <a:stretch>
            <a:fillRect/>
          </a:stretch>
        </p:blipFill>
        <p:spPr bwMode="auto">
          <a:xfrm rot="-188169">
            <a:off x="4920110" y="3492252"/>
            <a:ext cx="26490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873" name="Freeform 9"/>
          <p:cNvSpPr>
            <a:spLocks/>
          </p:cNvSpPr>
          <p:nvPr/>
        </p:nvSpPr>
        <p:spPr bwMode="auto">
          <a:xfrm>
            <a:off x="1611313" y="3559461"/>
            <a:ext cx="2389187" cy="1757363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1505" y="112"/>
              </a:cxn>
              <a:cxn ang="0">
                <a:pos x="1454" y="1107"/>
              </a:cxn>
              <a:cxn ang="0">
                <a:pos x="0" y="990"/>
              </a:cxn>
              <a:cxn ang="0">
                <a:pos x="49" y="0"/>
              </a:cxn>
            </a:cxnLst>
            <a:rect l="0" t="0" r="r" b="b"/>
            <a:pathLst>
              <a:path w="1505" h="1107">
                <a:moveTo>
                  <a:pt x="49" y="0"/>
                </a:moveTo>
                <a:lnTo>
                  <a:pt x="1505" y="112"/>
                </a:lnTo>
                <a:lnTo>
                  <a:pt x="1454" y="1107"/>
                </a:lnTo>
                <a:lnTo>
                  <a:pt x="0" y="990"/>
                </a:lnTo>
                <a:lnTo>
                  <a:pt x="49" y="0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874" name="Freeform 10"/>
          <p:cNvSpPr>
            <a:spLocks/>
          </p:cNvSpPr>
          <p:nvPr/>
        </p:nvSpPr>
        <p:spPr bwMode="auto">
          <a:xfrm>
            <a:off x="5153025" y="3434049"/>
            <a:ext cx="2390775" cy="1843087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1399" y="0"/>
              </a:cxn>
              <a:cxn ang="0">
                <a:pos x="1506" y="949"/>
              </a:cxn>
              <a:cxn ang="0">
                <a:pos x="118" y="1161"/>
              </a:cxn>
              <a:cxn ang="0">
                <a:pos x="0" y="201"/>
              </a:cxn>
            </a:cxnLst>
            <a:rect l="0" t="0" r="r" b="b"/>
            <a:pathLst>
              <a:path w="1506" h="1161">
                <a:moveTo>
                  <a:pt x="0" y="201"/>
                </a:moveTo>
                <a:lnTo>
                  <a:pt x="1399" y="0"/>
                </a:lnTo>
                <a:lnTo>
                  <a:pt x="1506" y="949"/>
                </a:lnTo>
                <a:lnTo>
                  <a:pt x="118" y="1161"/>
                </a:lnTo>
                <a:lnTo>
                  <a:pt x="0" y="201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Oval 33"/>
          <p:cNvSpPr>
            <a:spLocks noChangeAspect="1"/>
          </p:cNvSpPr>
          <p:nvPr/>
        </p:nvSpPr>
        <p:spPr bwMode="auto">
          <a:xfrm>
            <a:off x="4356259" y="2722639"/>
            <a:ext cx="217170" cy="228600"/>
          </a:xfrm>
          <a:prstGeom prst="ellipse">
            <a:avLst/>
          </a:prstGeom>
          <a:solidFill>
            <a:srgbClr val="FFD757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20877" name="Line 13"/>
          <p:cNvSpPr>
            <a:spLocks noChangeShapeType="1"/>
          </p:cNvSpPr>
          <p:nvPr/>
        </p:nvSpPr>
        <p:spPr bwMode="auto">
          <a:xfrm flipV="1">
            <a:off x="3619500" y="2808364"/>
            <a:ext cx="827247" cy="862222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876" name="Line 12"/>
          <p:cNvSpPr>
            <a:spLocks noChangeShapeType="1"/>
          </p:cNvSpPr>
          <p:nvPr/>
        </p:nvSpPr>
        <p:spPr bwMode="auto">
          <a:xfrm>
            <a:off x="4446747" y="2808363"/>
            <a:ext cx="1115853" cy="874637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6" name="Straight Arrow Connector 35"/>
          <p:cNvCxnSpPr/>
          <p:nvPr/>
        </p:nvCxnSpPr>
        <p:spPr bwMode="auto">
          <a:xfrm rot="16200000" flipH="1">
            <a:off x="4389329" y="2865782"/>
            <a:ext cx="241520" cy="126684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stealth"/>
          </a:ln>
          <a:effectLst/>
        </p:spPr>
      </p:cxnSp>
      <p:sp>
        <p:nvSpPr>
          <p:cNvPr id="39" name="Oval 38"/>
          <p:cNvSpPr>
            <a:spLocks noChangeAspect="1"/>
          </p:cNvSpPr>
          <p:nvPr/>
        </p:nvSpPr>
        <p:spPr bwMode="auto">
          <a:xfrm>
            <a:off x="6352541" y="4305300"/>
            <a:ext cx="152019" cy="160020"/>
          </a:xfrm>
          <a:prstGeom prst="ellipse">
            <a:avLst/>
          </a:prstGeom>
          <a:solidFill>
            <a:srgbClr val="FFD757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20879" name="Line 15"/>
          <p:cNvSpPr>
            <a:spLocks noChangeShapeType="1"/>
          </p:cNvSpPr>
          <p:nvPr/>
        </p:nvSpPr>
        <p:spPr bwMode="auto">
          <a:xfrm>
            <a:off x="6423025" y="4371975"/>
            <a:ext cx="1154113" cy="1006762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oval" w="lg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7340600" y="5289836"/>
            <a:ext cx="542925" cy="301625"/>
            <a:chOff x="2692" y="3932"/>
            <a:chExt cx="342" cy="190"/>
          </a:xfrm>
        </p:grpSpPr>
        <p:sp>
          <p:nvSpPr>
            <p:cNvPr id="420888" name="AutoShape 24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89" name="AutoShape 25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" name="Oval 39"/>
          <p:cNvSpPr>
            <a:spLocks noChangeAspect="1"/>
          </p:cNvSpPr>
          <p:nvPr/>
        </p:nvSpPr>
        <p:spPr bwMode="auto">
          <a:xfrm>
            <a:off x="2765615" y="4434840"/>
            <a:ext cx="152019" cy="160020"/>
          </a:xfrm>
          <a:prstGeom prst="ellipse">
            <a:avLst/>
          </a:prstGeom>
          <a:solidFill>
            <a:srgbClr val="FFD757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20878" name="Line 14"/>
          <p:cNvSpPr>
            <a:spLocks noChangeShapeType="1"/>
          </p:cNvSpPr>
          <p:nvPr/>
        </p:nvSpPr>
        <p:spPr bwMode="auto">
          <a:xfrm flipV="1">
            <a:off x="1771650" y="4514850"/>
            <a:ext cx="1069975" cy="984536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 type="oval" w="lg" len="lg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26"/>
          <p:cNvGrpSpPr>
            <a:grpSpLocks/>
          </p:cNvGrpSpPr>
          <p:nvPr/>
        </p:nvGrpSpPr>
        <p:grpSpPr bwMode="auto">
          <a:xfrm rot="10800000" flipV="1">
            <a:off x="1479550" y="5420011"/>
            <a:ext cx="542925" cy="301625"/>
            <a:chOff x="2692" y="3932"/>
            <a:chExt cx="342" cy="190"/>
          </a:xfrm>
        </p:grpSpPr>
        <p:sp>
          <p:nvSpPr>
            <p:cNvPr id="420891" name="AutoShape 27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0892" name="AutoShape 28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65335"/>
            <a:ext cx="8229600" cy="1143000"/>
          </a:xfrm>
        </p:spPr>
        <p:txBody>
          <a:bodyPr/>
          <a:lstStyle/>
          <a:p>
            <a:r>
              <a:rPr lang="en-GB" dirty="0" smtClean="0"/>
              <a:t>Window comparison:</a:t>
            </a:r>
            <a:r>
              <a:rPr lang="en-GB" sz="4000" dirty="0" smtClean="0"/>
              <a:t> </a:t>
            </a:r>
            <a:br>
              <a:rPr lang="en-GB" sz="4000" dirty="0" smtClean="0"/>
            </a:br>
            <a:r>
              <a:rPr lang="en-GB" sz="4000" dirty="0" smtClean="0"/>
              <a:t>Normalized Cross Correlation</a:t>
            </a:r>
            <a:endParaRPr lang="en-GB" sz="4000" dirty="0"/>
          </a:p>
        </p:txBody>
      </p:sp>
      <p:pic>
        <p:nvPicPr>
          <p:cNvPr id="689181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1898440"/>
            <a:ext cx="3175000" cy="1058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689182" name="Picture 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750" y="3187490"/>
            <a:ext cx="3170238" cy="1063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689183" name="Picture 3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6750" y="4482890"/>
            <a:ext cx="3175000" cy="1058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689184" name="Picture 3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750" y="5773528"/>
            <a:ext cx="3173413" cy="1055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689185" name="Picture 3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315"/>
          <a:stretch>
            <a:fillRect/>
          </a:stretch>
        </p:blipFill>
        <p:spPr bwMode="auto">
          <a:xfrm>
            <a:off x="5264150" y="1855578"/>
            <a:ext cx="2794000" cy="2287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689186" name="Picture 3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665"/>
          <a:stretch>
            <a:fillRect/>
          </a:stretch>
        </p:blipFill>
        <p:spPr bwMode="auto">
          <a:xfrm>
            <a:off x="5264150" y="4538453"/>
            <a:ext cx="2774950" cy="2292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689187" name="Text Box 35"/>
          <p:cNvSpPr txBox="1">
            <a:spLocks noChangeArrowheads="1"/>
          </p:cNvSpPr>
          <p:nvPr/>
        </p:nvSpPr>
        <p:spPr bwMode="auto">
          <a:xfrm>
            <a:off x="5690668" y="1569828"/>
            <a:ext cx="1893765" cy="4022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dirty="0" smtClean="0"/>
              <a:t>square </a:t>
            </a:r>
            <a:r>
              <a:rPr lang="en-GB" dirty="0"/>
              <a:t>window</a:t>
            </a:r>
          </a:p>
        </p:txBody>
      </p:sp>
      <p:sp>
        <p:nvSpPr>
          <p:cNvPr id="689188" name="Text Box 36"/>
          <p:cNvSpPr txBox="1">
            <a:spLocks noChangeArrowheads="1"/>
          </p:cNvSpPr>
          <p:nvPr/>
        </p:nvSpPr>
        <p:spPr bwMode="auto">
          <a:xfrm>
            <a:off x="5033653" y="4238415"/>
            <a:ext cx="3318835" cy="4022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dirty="0" err="1" smtClean="0"/>
              <a:t>homography</a:t>
            </a:r>
            <a:r>
              <a:rPr lang="en-GB" dirty="0" smtClean="0"/>
              <a:t>-based </a:t>
            </a:r>
            <a:r>
              <a:rPr lang="en-GB" dirty="0"/>
              <a:t>window</a:t>
            </a:r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6329363" y="2173078"/>
            <a:ext cx="763587" cy="4821237"/>
            <a:chOff x="3987" y="1265"/>
            <a:chExt cx="481" cy="3037"/>
          </a:xfrm>
        </p:grpSpPr>
        <p:sp>
          <p:nvSpPr>
            <p:cNvPr id="689189" name="Oval 37"/>
            <p:cNvSpPr>
              <a:spLocks noChangeArrowheads="1"/>
            </p:cNvSpPr>
            <p:nvPr/>
          </p:nvSpPr>
          <p:spPr bwMode="auto">
            <a:xfrm rot="-2472763">
              <a:off x="3997" y="1265"/>
              <a:ext cx="471" cy="1372"/>
            </a:xfrm>
            <a:prstGeom prst="ellipse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endParaRPr lang="en-GB"/>
            </a:p>
          </p:txBody>
        </p:sp>
        <p:sp>
          <p:nvSpPr>
            <p:cNvPr id="689190" name="Oval 38"/>
            <p:cNvSpPr>
              <a:spLocks noChangeArrowheads="1"/>
            </p:cNvSpPr>
            <p:nvPr/>
          </p:nvSpPr>
          <p:spPr bwMode="auto">
            <a:xfrm rot="-2472763">
              <a:off x="3987" y="2930"/>
              <a:ext cx="471" cy="1372"/>
            </a:xfrm>
            <a:prstGeom prst="ellipse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endParaRPr lang="en-GB"/>
            </a:p>
          </p:txBody>
        </p:sp>
      </p:grpSp>
      <p:sp>
        <p:nvSpPr>
          <p:cNvPr id="689191" name="Text Box 39"/>
          <p:cNvSpPr txBox="1">
            <a:spLocks noChangeArrowheads="1"/>
          </p:cNvSpPr>
          <p:nvPr/>
        </p:nvSpPr>
        <p:spPr bwMode="auto">
          <a:xfrm>
            <a:off x="698500" y="1638090"/>
            <a:ext cx="8985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31</a:t>
            </a:r>
          </a:p>
        </p:txBody>
      </p:sp>
      <p:sp>
        <p:nvSpPr>
          <p:cNvPr id="689193" name="Text Box 41"/>
          <p:cNvSpPr txBox="1">
            <a:spLocks noChangeArrowheads="1"/>
          </p:cNvSpPr>
          <p:nvPr/>
        </p:nvSpPr>
        <p:spPr bwMode="auto">
          <a:xfrm>
            <a:off x="698500" y="2941428"/>
            <a:ext cx="8985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34</a:t>
            </a:r>
          </a:p>
        </p:txBody>
      </p:sp>
      <p:sp>
        <p:nvSpPr>
          <p:cNvPr id="689194" name="Text Box 42"/>
          <p:cNvSpPr txBox="1">
            <a:spLocks noChangeArrowheads="1"/>
          </p:cNvSpPr>
          <p:nvPr/>
        </p:nvSpPr>
        <p:spPr bwMode="auto">
          <a:xfrm>
            <a:off x="2911475" y="5521115"/>
            <a:ext cx="8048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6</a:t>
            </a:r>
          </a:p>
        </p:txBody>
      </p:sp>
      <p:sp>
        <p:nvSpPr>
          <p:cNvPr id="689195" name="Text Box 43"/>
          <p:cNvSpPr txBox="1">
            <a:spLocks noChangeArrowheads="1"/>
          </p:cNvSpPr>
          <p:nvPr/>
        </p:nvSpPr>
        <p:spPr bwMode="auto">
          <a:xfrm>
            <a:off x="1808163" y="5521115"/>
            <a:ext cx="8048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5</a:t>
            </a:r>
          </a:p>
        </p:txBody>
      </p:sp>
      <p:sp>
        <p:nvSpPr>
          <p:cNvPr id="689196" name="Text Box 44"/>
          <p:cNvSpPr txBox="1">
            <a:spLocks noChangeArrowheads="1"/>
          </p:cNvSpPr>
          <p:nvPr/>
        </p:nvSpPr>
        <p:spPr bwMode="auto">
          <a:xfrm>
            <a:off x="787400" y="5521115"/>
            <a:ext cx="8048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4</a:t>
            </a:r>
          </a:p>
        </p:txBody>
      </p:sp>
      <p:sp>
        <p:nvSpPr>
          <p:cNvPr id="689197" name="Text Box 45"/>
          <p:cNvSpPr txBox="1">
            <a:spLocks noChangeArrowheads="1"/>
          </p:cNvSpPr>
          <p:nvPr/>
        </p:nvSpPr>
        <p:spPr bwMode="auto">
          <a:xfrm>
            <a:off x="2900363" y="4217778"/>
            <a:ext cx="8048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3</a:t>
            </a:r>
          </a:p>
        </p:txBody>
      </p:sp>
      <p:sp>
        <p:nvSpPr>
          <p:cNvPr id="689198" name="Text Box 46"/>
          <p:cNvSpPr txBox="1">
            <a:spLocks noChangeArrowheads="1"/>
          </p:cNvSpPr>
          <p:nvPr/>
        </p:nvSpPr>
        <p:spPr bwMode="auto">
          <a:xfrm>
            <a:off x="1776413" y="4217778"/>
            <a:ext cx="8048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2</a:t>
            </a:r>
          </a:p>
        </p:txBody>
      </p:sp>
      <p:sp>
        <p:nvSpPr>
          <p:cNvPr id="689199" name="Text Box 47"/>
          <p:cNvSpPr txBox="1">
            <a:spLocks noChangeArrowheads="1"/>
          </p:cNvSpPr>
          <p:nvPr/>
        </p:nvSpPr>
        <p:spPr bwMode="auto">
          <a:xfrm>
            <a:off x="787400" y="4217778"/>
            <a:ext cx="8048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1</a:t>
            </a:r>
          </a:p>
        </p:txBody>
      </p:sp>
      <p:sp>
        <p:nvSpPr>
          <p:cNvPr id="689200" name="Text Box 48"/>
          <p:cNvSpPr txBox="1">
            <a:spLocks noChangeArrowheads="1"/>
          </p:cNvSpPr>
          <p:nvPr/>
        </p:nvSpPr>
        <p:spPr bwMode="auto">
          <a:xfrm>
            <a:off x="2900363" y="2941428"/>
            <a:ext cx="8048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0</a:t>
            </a:r>
          </a:p>
        </p:txBody>
      </p:sp>
      <p:sp>
        <p:nvSpPr>
          <p:cNvPr id="689201" name="Text Box 49"/>
          <p:cNvSpPr txBox="1">
            <a:spLocks noChangeArrowheads="1"/>
          </p:cNvSpPr>
          <p:nvPr/>
        </p:nvSpPr>
        <p:spPr bwMode="auto">
          <a:xfrm>
            <a:off x="1774825" y="2941428"/>
            <a:ext cx="8985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35</a:t>
            </a:r>
          </a:p>
        </p:txBody>
      </p:sp>
      <p:sp>
        <p:nvSpPr>
          <p:cNvPr id="689202" name="Text Box 50"/>
          <p:cNvSpPr txBox="1">
            <a:spLocks noChangeArrowheads="1"/>
          </p:cNvSpPr>
          <p:nvPr/>
        </p:nvSpPr>
        <p:spPr bwMode="auto">
          <a:xfrm>
            <a:off x="2852738" y="1638090"/>
            <a:ext cx="8985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33</a:t>
            </a:r>
          </a:p>
        </p:txBody>
      </p:sp>
      <p:sp>
        <p:nvSpPr>
          <p:cNvPr id="689203" name="Text Box 51"/>
          <p:cNvSpPr txBox="1">
            <a:spLocks noChangeArrowheads="1"/>
          </p:cNvSpPr>
          <p:nvPr/>
        </p:nvSpPr>
        <p:spPr bwMode="auto">
          <a:xfrm>
            <a:off x="1774825" y="1638090"/>
            <a:ext cx="8985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en-GB" sz="1400"/>
              <a:t>Image 32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467" name="Rectangle 2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Challenges of </a:t>
            </a:r>
            <a:r>
              <a:rPr lang="en-GB" dirty="0"/>
              <a:t>photo-consistency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5075238" y="1468438"/>
            <a:ext cx="3001962" cy="2054225"/>
            <a:chOff x="592" y="794"/>
            <a:chExt cx="4795" cy="3282"/>
          </a:xfrm>
        </p:grpSpPr>
        <p:sp useBgFill="1">
          <p:nvSpPr>
            <p:cNvPr id="957472" name="AutoShape 32"/>
            <p:cNvSpPr>
              <a:spLocks noChangeArrowheads="1"/>
            </p:cNvSpPr>
            <p:nvPr/>
          </p:nvSpPr>
          <p:spPr bwMode="auto">
            <a:xfrm rot="-2018969">
              <a:off x="1796" y="1722"/>
              <a:ext cx="2196" cy="2192"/>
            </a:xfrm>
            <a:custGeom>
              <a:avLst/>
              <a:gdLst>
                <a:gd name="G0" fmla="+- 4395 0 0"/>
                <a:gd name="G1" fmla="+- 10569417 0 0"/>
                <a:gd name="G2" fmla="+- 0 0 10569417"/>
                <a:gd name="T0" fmla="*/ 0 256 1"/>
                <a:gd name="T1" fmla="*/ 180 256 1"/>
                <a:gd name="G3" fmla="+- 10569417 T0 T1"/>
                <a:gd name="T2" fmla="*/ 0 256 1"/>
                <a:gd name="T3" fmla="*/ 90 256 1"/>
                <a:gd name="G4" fmla="+- 10569417 T2 T3"/>
                <a:gd name="G5" fmla="*/ G4 2 1"/>
                <a:gd name="T4" fmla="*/ 90 256 1"/>
                <a:gd name="T5" fmla="*/ 0 256 1"/>
                <a:gd name="G6" fmla="+- 10569417 T4 T5"/>
                <a:gd name="G7" fmla="*/ G6 2 1"/>
                <a:gd name="G8" fmla="abs 10569417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395"/>
                <a:gd name="G18" fmla="*/ 4395 1 2"/>
                <a:gd name="G19" fmla="+- G18 5400 0"/>
                <a:gd name="G20" fmla="cos G19 10569417"/>
                <a:gd name="G21" fmla="sin G19 10569417"/>
                <a:gd name="G22" fmla="+- G20 10800 0"/>
                <a:gd name="G23" fmla="+- G21 10800 0"/>
                <a:gd name="G24" fmla="+- 10800 0 G20"/>
                <a:gd name="G25" fmla="+- 4395 10800 0"/>
                <a:gd name="G26" fmla="?: G9 G17 G25"/>
                <a:gd name="G27" fmla="?: G9 0 21600"/>
                <a:gd name="G28" fmla="cos 10800 10569417"/>
                <a:gd name="G29" fmla="sin 10800 10569417"/>
                <a:gd name="G30" fmla="sin 4395 10569417"/>
                <a:gd name="G31" fmla="+- G28 10800 0"/>
                <a:gd name="G32" fmla="+- G29 10800 0"/>
                <a:gd name="G33" fmla="+- G30 10800 0"/>
                <a:gd name="G34" fmla="?: G4 0 G31"/>
                <a:gd name="G35" fmla="?: 10569417 G34 0"/>
                <a:gd name="G36" fmla="?: G6 G35 G31"/>
                <a:gd name="G37" fmla="+- 21600 0 G36"/>
                <a:gd name="G38" fmla="?: G4 0 G33"/>
                <a:gd name="G39" fmla="?: 10569417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604 w 21600"/>
                <a:gd name="T15" fmla="*/ 13238 h 21600"/>
                <a:gd name="T16" fmla="*/ 10800 w 21600"/>
                <a:gd name="T17" fmla="*/ 6405 h 21600"/>
                <a:gd name="T18" fmla="*/ 17996 w 21600"/>
                <a:gd name="T19" fmla="*/ 13238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6637" y="12210"/>
                  </a:moveTo>
                  <a:cubicBezTo>
                    <a:pt x="6483" y="11756"/>
                    <a:pt x="6405" y="11279"/>
                    <a:pt x="6405" y="10800"/>
                  </a:cubicBezTo>
                  <a:cubicBezTo>
                    <a:pt x="6405" y="8372"/>
                    <a:pt x="8372" y="6405"/>
                    <a:pt x="10800" y="6405"/>
                  </a:cubicBezTo>
                  <a:cubicBezTo>
                    <a:pt x="13227" y="6405"/>
                    <a:pt x="15195" y="8372"/>
                    <a:pt x="15195" y="10800"/>
                  </a:cubicBezTo>
                  <a:cubicBezTo>
                    <a:pt x="15195" y="11279"/>
                    <a:pt x="15116" y="11756"/>
                    <a:pt x="14962" y="12210"/>
                  </a:cubicBezTo>
                  <a:lnTo>
                    <a:pt x="21028" y="14266"/>
                  </a:lnTo>
                  <a:cubicBezTo>
                    <a:pt x="21406" y="13150"/>
                    <a:pt x="21600" y="1197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979"/>
                    <a:pt x="193" y="13150"/>
                    <a:pt x="571" y="14266"/>
                  </a:cubicBezTo>
                  <a:close/>
                </a:path>
              </a:pathLst>
            </a:custGeom>
            <a:ln w="508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 useBgFill="1">
          <p:nvSpPr>
            <p:cNvPr id="957473" name="Rectangle 33"/>
            <p:cNvSpPr>
              <a:spLocks noChangeArrowheads="1"/>
            </p:cNvSpPr>
            <p:nvPr/>
          </p:nvSpPr>
          <p:spPr bwMode="auto">
            <a:xfrm rot="-24877306">
              <a:off x="1946" y="3418"/>
              <a:ext cx="892" cy="104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 useBgFill="1">
          <p:nvSpPr>
            <p:cNvPr id="957474" name="Rectangle 34"/>
            <p:cNvSpPr>
              <a:spLocks noChangeArrowheads="1"/>
            </p:cNvSpPr>
            <p:nvPr/>
          </p:nvSpPr>
          <p:spPr bwMode="auto">
            <a:xfrm rot="-22570904">
              <a:off x="3197" y="2568"/>
              <a:ext cx="875" cy="133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3" name="Group 35"/>
            <p:cNvGrpSpPr>
              <a:grpSpLocks/>
            </p:cNvGrpSpPr>
            <p:nvPr/>
          </p:nvGrpSpPr>
          <p:grpSpPr bwMode="auto">
            <a:xfrm rot="39432561">
              <a:off x="1000" y="3707"/>
              <a:ext cx="327" cy="411"/>
              <a:chOff x="1056" y="3064"/>
              <a:chExt cx="700" cy="416"/>
            </a:xfrm>
          </p:grpSpPr>
          <p:sp>
            <p:nvSpPr>
              <p:cNvPr id="957476" name="AutoShape 36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477" name="AutoShape 37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4" name="Group 38"/>
            <p:cNvGrpSpPr>
              <a:grpSpLocks/>
            </p:cNvGrpSpPr>
            <p:nvPr/>
          </p:nvGrpSpPr>
          <p:grpSpPr bwMode="auto">
            <a:xfrm rot="1168940">
              <a:off x="819" y="1421"/>
              <a:ext cx="327" cy="411"/>
              <a:chOff x="1056" y="3064"/>
              <a:chExt cx="700" cy="416"/>
            </a:xfrm>
          </p:grpSpPr>
          <p:sp>
            <p:nvSpPr>
              <p:cNvPr id="957479" name="AutoShape 39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480" name="AutoShape 40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5" name="Group 41"/>
            <p:cNvGrpSpPr>
              <a:grpSpLocks/>
            </p:cNvGrpSpPr>
            <p:nvPr/>
          </p:nvGrpSpPr>
          <p:grpSpPr bwMode="auto">
            <a:xfrm rot="9976607">
              <a:off x="4608" y="1112"/>
              <a:ext cx="327" cy="411"/>
              <a:chOff x="1056" y="3064"/>
              <a:chExt cx="700" cy="416"/>
            </a:xfrm>
          </p:grpSpPr>
          <p:sp>
            <p:nvSpPr>
              <p:cNvPr id="957482" name="AutoShape 42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483" name="AutoShape 43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6" name="Group 44"/>
            <p:cNvGrpSpPr>
              <a:grpSpLocks/>
            </p:cNvGrpSpPr>
            <p:nvPr/>
          </p:nvGrpSpPr>
          <p:grpSpPr bwMode="auto">
            <a:xfrm rot="11217196">
              <a:off x="5060" y="1989"/>
              <a:ext cx="327" cy="411"/>
              <a:chOff x="1056" y="3064"/>
              <a:chExt cx="700" cy="416"/>
            </a:xfrm>
          </p:grpSpPr>
          <p:sp>
            <p:nvSpPr>
              <p:cNvPr id="957485" name="AutoShape 45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486" name="AutoShape 46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7" name="Group 47"/>
            <p:cNvGrpSpPr>
              <a:grpSpLocks/>
            </p:cNvGrpSpPr>
            <p:nvPr/>
          </p:nvGrpSpPr>
          <p:grpSpPr bwMode="auto">
            <a:xfrm>
              <a:off x="1195" y="1378"/>
              <a:ext cx="213" cy="252"/>
              <a:chOff x="3834" y="1305"/>
              <a:chExt cx="213" cy="252"/>
            </a:xfrm>
          </p:grpSpPr>
          <p:sp>
            <p:nvSpPr>
              <p:cNvPr id="957488" name="Line 48"/>
              <p:cNvSpPr>
                <a:spLocks noChangeShapeType="1"/>
              </p:cNvSpPr>
              <p:nvPr/>
            </p:nvSpPr>
            <p:spPr bwMode="auto">
              <a:xfrm>
                <a:off x="3834" y="1404"/>
                <a:ext cx="66" cy="138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957489" name="Line 49"/>
              <p:cNvSpPr>
                <a:spLocks noChangeShapeType="1"/>
              </p:cNvSpPr>
              <p:nvPr/>
            </p:nvSpPr>
            <p:spPr bwMode="auto">
              <a:xfrm flipV="1">
                <a:off x="3897" y="1305"/>
                <a:ext cx="150" cy="252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</p:grpSp>
        <p:grpSp>
          <p:nvGrpSpPr>
            <p:cNvPr id="8" name="Group 50"/>
            <p:cNvGrpSpPr>
              <a:grpSpLocks/>
            </p:cNvGrpSpPr>
            <p:nvPr/>
          </p:nvGrpSpPr>
          <p:grpSpPr bwMode="auto">
            <a:xfrm>
              <a:off x="731" y="2273"/>
              <a:ext cx="213" cy="252"/>
              <a:chOff x="3834" y="1305"/>
              <a:chExt cx="213" cy="252"/>
            </a:xfrm>
          </p:grpSpPr>
          <p:sp>
            <p:nvSpPr>
              <p:cNvPr id="957491" name="Line 51"/>
              <p:cNvSpPr>
                <a:spLocks noChangeShapeType="1"/>
              </p:cNvSpPr>
              <p:nvPr/>
            </p:nvSpPr>
            <p:spPr bwMode="auto">
              <a:xfrm>
                <a:off x="3834" y="1404"/>
                <a:ext cx="66" cy="138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957492" name="Line 52"/>
              <p:cNvSpPr>
                <a:spLocks noChangeShapeType="1"/>
              </p:cNvSpPr>
              <p:nvPr/>
            </p:nvSpPr>
            <p:spPr bwMode="auto">
              <a:xfrm flipV="1">
                <a:off x="3897" y="1305"/>
                <a:ext cx="150" cy="252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</p:grpSp>
        <p:grpSp>
          <p:nvGrpSpPr>
            <p:cNvPr id="9" name="Group 53"/>
            <p:cNvGrpSpPr>
              <a:grpSpLocks/>
            </p:cNvGrpSpPr>
            <p:nvPr/>
          </p:nvGrpSpPr>
          <p:grpSpPr bwMode="auto">
            <a:xfrm>
              <a:off x="2571" y="916"/>
              <a:ext cx="213" cy="252"/>
              <a:chOff x="3834" y="1305"/>
              <a:chExt cx="213" cy="252"/>
            </a:xfrm>
          </p:grpSpPr>
          <p:sp>
            <p:nvSpPr>
              <p:cNvPr id="957494" name="Line 54"/>
              <p:cNvSpPr>
                <a:spLocks noChangeShapeType="1"/>
              </p:cNvSpPr>
              <p:nvPr/>
            </p:nvSpPr>
            <p:spPr bwMode="auto">
              <a:xfrm>
                <a:off x="3834" y="1404"/>
                <a:ext cx="66" cy="138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  <p:sp>
            <p:nvSpPr>
              <p:cNvPr id="957495" name="Line 55"/>
              <p:cNvSpPr>
                <a:spLocks noChangeShapeType="1"/>
              </p:cNvSpPr>
              <p:nvPr/>
            </p:nvSpPr>
            <p:spPr bwMode="auto">
              <a:xfrm flipV="1">
                <a:off x="3897" y="1305"/>
                <a:ext cx="150" cy="252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GB"/>
              </a:p>
            </p:txBody>
          </p:sp>
        </p:grpSp>
        <p:grpSp>
          <p:nvGrpSpPr>
            <p:cNvPr id="10" name="Group 56"/>
            <p:cNvGrpSpPr>
              <a:grpSpLocks/>
            </p:cNvGrpSpPr>
            <p:nvPr/>
          </p:nvGrpSpPr>
          <p:grpSpPr bwMode="auto">
            <a:xfrm>
              <a:off x="984" y="794"/>
              <a:ext cx="4392" cy="2883"/>
              <a:chOff x="984" y="794"/>
              <a:chExt cx="4392" cy="2883"/>
            </a:xfrm>
          </p:grpSpPr>
          <p:grpSp>
            <p:nvGrpSpPr>
              <p:cNvPr id="11" name="Group 57"/>
              <p:cNvGrpSpPr>
                <a:grpSpLocks/>
              </p:cNvGrpSpPr>
              <p:nvPr/>
            </p:nvGrpSpPr>
            <p:grpSpPr bwMode="auto">
              <a:xfrm>
                <a:off x="984" y="3466"/>
                <a:ext cx="264" cy="211"/>
                <a:chOff x="513" y="3968"/>
                <a:chExt cx="264" cy="211"/>
              </a:xfrm>
            </p:grpSpPr>
            <p:sp>
              <p:nvSpPr>
                <p:cNvPr id="957498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499" name="Line 59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  <p:grpSp>
            <p:nvGrpSpPr>
              <p:cNvPr id="12" name="Group 60"/>
              <p:cNvGrpSpPr>
                <a:grpSpLocks/>
              </p:cNvGrpSpPr>
              <p:nvPr/>
            </p:nvGrpSpPr>
            <p:grpSpPr bwMode="auto">
              <a:xfrm>
                <a:off x="4608" y="794"/>
                <a:ext cx="264" cy="211"/>
                <a:chOff x="513" y="3968"/>
                <a:chExt cx="264" cy="211"/>
              </a:xfrm>
            </p:grpSpPr>
            <p:sp>
              <p:nvSpPr>
                <p:cNvPr id="957501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502" name="Line 62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  <p:grpSp>
            <p:nvGrpSpPr>
              <p:cNvPr id="13" name="Group 63"/>
              <p:cNvGrpSpPr>
                <a:grpSpLocks/>
              </p:cNvGrpSpPr>
              <p:nvPr/>
            </p:nvGrpSpPr>
            <p:grpSpPr bwMode="auto">
              <a:xfrm>
                <a:off x="5112" y="1714"/>
                <a:ext cx="264" cy="211"/>
                <a:chOff x="513" y="3968"/>
                <a:chExt cx="264" cy="211"/>
              </a:xfrm>
            </p:grpSpPr>
            <p:sp>
              <p:nvSpPr>
                <p:cNvPr id="957504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505" name="Line 65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</p:grpSp>
        <p:grpSp>
          <p:nvGrpSpPr>
            <p:cNvPr id="14" name="Group 66"/>
            <p:cNvGrpSpPr>
              <a:grpSpLocks/>
            </p:cNvGrpSpPr>
            <p:nvPr/>
          </p:nvGrpSpPr>
          <p:grpSpPr bwMode="auto">
            <a:xfrm>
              <a:off x="720" y="1096"/>
              <a:ext cx="4384" cy="2704"/>
              <a:chOff x="720" y="1096"/>
              <a:chExt cx="4384" cy="2704"/>
            </a:xfrm>
          </p:grpSpPr>
          <p:sp>
            <p:nvSpPr>
              <p:cNvPr id="957507" name="Line 67"/>
              <p:cNvSpPr>
                <a:spLocks noChangeShapeType="1"/>
              </p:cNvSpPr>
              <p:nvPr/>
            </p:nvSpPr>
            <p:spPr bwMode="auto">
              <a:xfrm flipV="1">
                <a:off x="720" y="1936"/>
                <a:ext cx="1512" cy="8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57508" name="Line 68"/>
              <p:cNvSpPr>
                <a:spLocks noChangeShapeType="1"/>
              </p:cNvSpPr>
              <p:nvPr/>
            </p:nvSpPr>
            <p:spPr bwMode="auto">
              <a:xfrm>
                <a:off x="1168" y="1720"/>
                <a:ext cx="1072" cy="2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57509" name="Line 69"/>
              <p:cNvSpPr>
                <a:spLocks noChangeShapeType="1"/>
              </p:cNvSpPr>
              <p:nvPr/>
            </p:nvSpPr>
            <p:spPr bwMode="auto">
              <a:xfrm flipV="1">
                <a:off x="1248" y="1968"/>
                <a:ext cx="968" cy="18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57510" name="Line 70"/>
              <p:cNvSpPr>
                <a:spLocks noChangeShapeType="1"/>
              </p:cNvSpPr>
              <p:nvPr/>
            </p:nvSpPr>
            <p:spPr bwMode="auto">
              <a:xfrm flipH="1">
                <a:off x="2224" y="1096"/>
                <a:ext cx="64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57511" name="Line 71"/>
              <p:cNvSpPr>
                <a:spLocks noChangeShapeType="1"/>
              </p:cNvSpPr>
              <p:nvPr/>
            </p:nvSpPr>
            <p:spPr bwMode="auto">
              <a:xfrm flipH="1">
                <a:off x="2248" y="1344"/>
                <a:ext cx="2384" cy="5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57512" name="Line 72"/>
              <p:cNvSpPr>
                <a:spLocks noChangeShapeType="1"/>
              </p:cNvSpPr>
              <p:nvPr/>
            </p:nvSpPr>
            <p:spPr bwMode="auto">
              <a:xfrm flipH="1" flipV="1">
                <a:off x="2232" y="1936"/>
                <a:ext cx="2872" cy="2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15" name="Group 73"/>
            <p:cNvGrpSpPr>
              <a:grpSpLocks/>
            </p:cNvGrpSpPr>
            <p:nvPr/>
          </p:nvGrpSpPr>
          <p:grpSpPr bwMode="auto">
            <a:xfrm>
              <a:off x="1744" y="1682"/>
              <a:ext cx="1992" cy="1112"/>
              <a:chOff x="1744" y="1682"/>
              <a:chExt cx="1992" cy="1112"/>
            </a:xfrm>
          </p:grpSpPr>
          <p:grpSp>
            <p:nvGrpSpPr>
              <p:cNvPr id="16" name="Group 74"/>
              <p:cNvGrpSpPr>
                <a:grpSpLocks/>
              </p:cNvGrpSpPr>
              <p:nvPr/>
            </p:nvGrpSpPr>
            <p:grpSpPr bwMode="auto">
              <a:xfrm>
                <a:off x="1744" y="2698"/>
                <a:ext cx="120" cy="96"/>
                <a:chOff x="513" y="3968"/>
                <a:chExt cx="264" cy="211"/>
              </a:xfrm>
            </p:grpSpPr>
            <p:sp>
              <p:nvSpPr>
                <p:cNvPr id="957515" name="Line 75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516" name="Line 76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  <p:grpSp>
            <p:nvGrpSpPr>
              <p:cNvPr id="17" name="Group 77"/>
              <p:cNvGrpSpPr>
                <a:grpSpLocks/>
              </p:cNvGrpSpPr>
              <p:nvPr/>
            </p:nvGrpSpPr>
            <p:grpSpPr bwMode="auto">
              <a:xfrm>
                <a:off x="2976" y="1682"/>
                <a:ext cx="120" cy="96"/>
                <a:chOff x="513" y="3968"/>
                <a:chExt cx="264" cy="211"/>
              </a:xfrm>
            </p:grpSpPr>
            <p:sp>
              <p:nvSpPr>
                <p:cNvPr id="957518" name="Line 78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519" name="Line 79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  <p:grpSp>
            <p:nvGrpSpPr>
              <p:cNvPr id="18" name="Group 80"/>
              <p:cNvGrpSpPr>
                <a:grpSpLocks/>
              </p:cNvGrpSpPr>
              <p:nvPr/>
            </p:nvGrpSpPr>
            <p:grpSpPr bwMode="auto">
              <a:xfrm>
                <a:off x="3616" y="2002"/>
                <a:ext cx="120" cy="96"/>
                <a:chOff x="513" y="3968"/>
                <a:chExt cx="264" cy="211"/>
              </a:xfrm>
            </p:grpSpPr>
            <p:sp>
              <p:nvSpPr>
                <p:cNvPr id="957521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  <p:sp>
              <p:nvSpPr>
                <p:cNvPr id="957522" name="Line 82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en-GB"/>
                </a:p>
              </p:txBody>
            </p:sp>
          </p:grpSp>
        </p:grpSp>
        <p:grpSp>
          <p:nvGrpSpPr>
            <p:cNvPr id="19" name="Group 83"/>
            <p:cNvGrpSpPr>
              <a:grpSpLocks/>
            </p:cNvGrpSpPr>
            <p:nvPr/>
          </p:nvGrpSpPr>
          <p:grpSpPr bwMode="auto">
            <a:xfrm rot="-1881972">
              <a:off x="592" y="2533"/>
              <a:ext cx="327" cy="411"/>
              <a:chOff x="1056" y="3064"/>
              <a:chExt cx="700" cy="416"/>
            </a:xfrm>
          </p:grpSpPr>
          <p:sp>
            <p:nvSpPr>
              <p:cNvPr id="957524" name="AutoShape 84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525" name="AutoShape 85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957526" name="Oval 86"/>
            <p:cNvSpPr>
              <a:spLocks noChangeArrowheads="1"/>
            </p:cNvSpPr>
            <p:nvPr/>
          </p:nvSpPr>
          <p:spPr bwMode="auto">
            <a:xfrm>
              <a:off x="2196" y="1908"/>
              <a:ext cx="72" cy="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 useBgFill="1">
          <p:nvSpPr>
            <p:cNvPr id="957527" name="Rectangle 87"/>
            <p:cNvSpPr>
              <a:spLocks noChangeArrowheads="1"/>
            </p:cNvSpPr>
            <p:nvPr/>
          </p:nvSpPr>
          <p:spPr bwMode="auto">
            <a:xfrm>
              <a:off x="2264" y="2208"/>
              <a:ext cx="1416" cy="1096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20" name="Group 88"/>
            <p:cNvGrpSpPr>
              <a:grpSpLocks/>
            </p:cNvGrpSpPr>
            <p:nvPr/>
          </p:nvGrpSpPr>
          <p:grpSpPr bwMode="auto">
            <a:xfrm rot="5590415">
              <a:off x="2148" y="884"/>
              <a:ext cx="327" cy="411"/>
              <a:chOff x="1056" y="3064"/>
              <a:chExt cx="700" cy="416"/>
            </a:xfrm>
          </p:grpSpPr>
          <p:sp>
            <p:nvSpPr>
              <p:cNvPr id="957529" name="AutoShape 89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957530" name="AutoShape 90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</p:grpSp>
      <p:grpSp>
        <p:nvGrpSpPr>
          <p:cNvPr id="21" name="Group 95"/>
          <p:cNvGrpSpPr>
            <a:grpSpLocks noChangeAspect="1"/>
          </p:cNvGrpSpPr>
          <p:nvPr/>
        </p:nvGrpSpPr>
        <p:grpSpPr bwMode="auto">
          <a:xfrm>
            <a:off x="6746875" y="2871788"/>
            <a:ext cx="1622425" cy="2138362"/>
            <a:chOff x="0" y="0"/>
            <a:chExt cx="1936" cy="2552"/>
          </a:xfrm>
        </p:grpSpPr>
        <p:pic>
          <p:nvPicPr>
            <p:cNvPr id="957536" name="Picture 9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" y="16"/>
              <a:ext cx="1903" cy="2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7537" name="Rectangle 97"/>
            <p:cNvSpPr>
              <a:spLocks noChangeAspect="1"/>
            </p:cNvSpPr>
            <p:nvPr/>
          </p:nvSpPr>
          <p:spPr bwMode="auto">
            <a:xfrm>
              <a:off x="0" y="0"/>
              <a:ext cx="1936" cy="2552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957538" name="Picture 98" descr="buddha_src"/>
          <p:cNvPicPr>
            <a:picLocks noChangeAspect="1" noChangeArrowheads="1"/>
          </p:cNvPicPr>
          <p:nvPr/>
        </p:nvPicPr>
        <p:blipFill>
          <a:blip r:embed="rId3"/>
          <a:srcRect r="3691" b="4724"/>
          <a:stretch>
            <a:fillRect/>
          </a:stretch>
        </p:blipFill>
        <p:spPr bwMode="auto">
          <a:xfrm>
            <a:off x="6783388" y="5146675"/>
            <a:ext cx="1903412" cy="14684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957539" name="Picture 9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9325" y="4202113"/>
            <a:ext cx="1695450" cy="17335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57541" name="Rectangle 101"/>
          <p:cNvSpPr>
            <a:spLocks noChangeArrowheads="1"/>
          </p:cNvSpPr>
          <p:nvPr/>
        </p:nvSpPr>
        <p:spPr bwMode="auto">
          <a:xfrm>
            <a:off x="458788" y="221932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>
                <a:cs typeface="Arial" pitchFamily="34" charset="0"/>
              </a:rPr>
              <a:t>Camera visibility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GB" sz="2800" dirty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GB" sz="2800" dirty="0">
                <a:cs typeface="Arial" pitchFamily="34" charset="0"/>
              </a:rPr>
              <a:t>Failure of comparison metric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GB" sz="2400" dirty="0">
                <a:cs typeface="Arial" pitchFamily="34" charset="0"/>
              </a:rPr>
              <a:t>repeated texture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GB" sz="2400" dirty="0"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GB" sz="2400" dirty="0">
                <a:cs typeface="Arial" pitchFamily="34" charset="0"/>
              </a:rPr>
              <a:t>lack of texture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GB" sz="2400" dirty="0">
              <a:cs typeface="Arial" pitchFamily="34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GB" sz="2400" dirty="0" err="1">
                <a:cs typeface="Arial" pitchFamily="34" charset="0"/>
              </a:rPr>
              <a:t>specularities</a:t>
            </a:r>
            <a:endParaRPr lang="en-GB" sz="2400" dirty="0"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GB" dirty="0">
              <a:solidFill>
                <a:srgbClr val="009900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Multi-view stereo algorithms</a:t>
            </a:r>
          </a:p>
        </p:txBody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5033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dirty="0" smtClean="0"/>
              <a:t>Comparison </a:t>
            </a:r>
            <a:r>
              <a:rPr lang="en-GB" dirty="0"/>
              <a:t>and evaluation</a:t>
            </a:r>
            <a:r>
              <a:rPr lang="en-GB" sz="2800" dirty="0"/>
              <a:t>:</a:t>
            </a:r>
          </a:p>
          <a:p>
            <a:pPr lvl="1">
              <a:lnSpc>
                <a:spcPct val="80000"/>
              </a:lnSpc>
            </a:pPr>
            <a:r>
              <a:rPr lang="en-GB" sz="1400" b="1" dirty="0"/>
              <a:t>A Comparison and Evaluation of Multi-View Stereo Reconstruction Algorithms</a:t>
            </a:r>
            <a:r>
              <a:rPr lang="en-GB" sz="1400" dirty="0"/>
              <a:t>,</a:t>
            </a:r>
            <a:br>
              <a:rPr lang="en-GB" sz="1400" dirty="0"/>
            </a:br>
            <a:r>
              <a:rPr lang="en-GB" sz="1400" dirty="0"/>
              <a:t>S. Seitz et al., CVPR 2006, vol. 1, pages 519-526.</a:t>
            </a:r>
          </a:p>
          <a:p>
            <a:pPr>
              <a:lnSpc>
                <a:spcPct val="80000"/>
              </a:lnSpc>
            </a:pPr>
            <a:endParaRPr lang="en-GB" sz="1600" dirty="0"/>
          </a:p>
          <a:p>
            <a:pPr>
              <a:lnSpc>
                <a:spcPct val="80000"/>
              </a:lnSpc>
            </a:pPr>
            <a:r>
              <a:rPr lang="en-GB" dirty="0"/>
              <a:t>Quick history of algorithms</a:t>
            </a:r>
            <a:r>
              <a:rPr lang="en-GB" sz="2800" dirty="0"/>
              <a:t>:</a:t>
            </a:r>
          </a:p>
          <a:p>
            <a:pPr lvl="1">
              <a:lnSpc>
                <a:spcPct val="80000"/>
              </a:lnSpc>
            </a:pPr>
            <a:r>
              <a:rPr lang="en-GB" sz="1400" b="1" dirty="0"/>
              <a:t>Representing stereo data with the Delaunay triangulation</a:t>
            </a:r>
            <a:r>
              <a:rPr lang="en-GB" sz="1400" dirty="0"/>
              <a:t>, </a:t>
            </a:r>
            <a:br>
              <a:rPr lang="en-GB" sz="1400" dirty="0"/>
            </a:br>
            <a:r>
              <a:rPr lang="en-GB" sz="1400" dirty="0"/>
              <a:t>O. </a:t>
            </a:r>
            <a:r>
              <a:rPr lang="en-GB" sz="1400" dirty="0" err="1"/>
              <a:t>Faugeras</a:t>
            </a:r>
            <a:r>
              <a:rPr lang="en-GB" sz="1400" dirty="0"/>
              <a:t> et al., Artificial Intelligence, 44(1-2):41-87, 1990.</a:t>
            </a:r>
          </a:p>
          <a:p>
            <a:pPr lvl="1">
              <a:lnSpc>
                <a:spcPct val="80000"/>
              </a:lnSpc>
            </a:pPr>
            <a:endParaRPr lang="en-GB" sz="1400" dirty="0"/>
          </a:p>
          <a:p>
            <a:pPr lvl="1">
              <a:lnSpc>
                <a:spcPct val="80000"/>
              </a:lnSpc>
            </a:pPr>
            <a:r>
              <a:rPr lang="en-GB" sz="1400" b="1" dirty="0"/>
              <a:t>A multiple-baseline stereo</a:t>
            </a:r>
            <a:r>
              <a:rPr lang="en-GB" sz="1400" dirty="0"/>
              <a:t>,</a:t>
            </a:r>
            <a:br>
              <a:rPr lang="en-GB" sz="1400" dirty="0"/>
            </a:br>
            <a:r>
              <a:rPr lang="en-GB" sz="1400" dirty="0"/>
              <a:t>M. </a:t>
            </a:r>
            <a:r>
              <a:rPr lang="en-GB" sz="1400" dirty="0" err="1"/>
              <a:t>Okutomi</a:t>
            </a:r>
            <a:r>
              <a:rPr lang="en-GB" sz="1400" dirty="0"/>
              <a:t> and T. </a:t>
            </a:r>
            <a:r>
              <a:rPr lang="en-GB" sz="1400" dirty="0" err="1"/>
              <a:t>Kanade</a:t>
            </a:r>
            <a:r>
              <a:rPr lang="en-GB" sz="1400" dirty="0"/>
              <a:t>, TPAMI, 15(4):353-363, 1993.</a:t>
            </a:r>
          </a:p>
          <a:p>
            <a:pPr lvl="1">
              <a:lnSpc>
                <a:spcPct val="80000"/>
              </a:lnSpc>
            </a:pPr>
            <a:endParaRPr lang="en-GB" sz="1400" dirty="0"/>
          </a:p>
          <a:p>
            <a:pPr lvl="1">
              <a:lnSpc>
                <a:spcPct val="80000"/>
              </a:lnSpc>
            </a:pPr>
            <a:r>
              <a:rPr lang="en-GB" sz="1400" b="1" dirty="0"/>
              <a:t>Object-</a:t>
            </a:r>
            <a:r>
              <a:rPr lang="en-GB" sz="1400" b="1" dirty="0" err="1"/>
              <a:t>centered</a:t>
            </a:r>
            <a:r>
              <a:rPr lang="en-GB" sz="1400" b="1" dirty="0"/>
              <a:t> surface reconstruction: Combining multi-image stereo and shading</a:t>
            </a:r>
            <a:r>
              <a:rPr lang="en-GB" sz="1400" dirty="0"/>
              <a:t>, </a:t>
            </a:r>
            <a:br>
              <a:rPr lang="en-GB" sz="1400" dirty="0"/>
            </a:br>
            <a:r>
              <a:rPr lang="en-GB" sz="1400" dirty="0"/>
              <a:t>P. </a:t>
            </a:r>
            <a:r>
              <a:rPr lang="en-GB" sz="1400" dirty="0" err="1"/>
              <a:t>Fua</a:t>
            </a:r>
            <a:r>
              <a:rPr lang="en-GB" sz="1400" dirty="0"/>
              <a:t>, Y. </a:t>
            </a:r>
            <a:r>
              <a:rPr lang="en-GB" sz="1400" dirty="0" err="1"/>
              <a:t>Leclerc</a:t>
            </a:r>
            <a:r>
              <a:rPr lang="en-GB" sz="1400" dirty="0"/>
              <a:t>, International Journal of Computer Vision, vol. 16:35-56, 1995.</a:t>
            </a:r>
          </a:p>
          <a:p>
            <a:pPr lvl="1">
              <a:lnSpc>
                <a:spcPct val="80000"/>
              </a:lnSpc>
            </a:pPr>
            <a:endParaRPr lang="en-GB" sz="1400" b="1" dirty="0"/>
          </a:p>
          <a:p>
            <a:pPr lvl="1">
              <a:lnSpc>
                <a:spcPct val="80000"/>
              </a:lnSpc>
            </a:pPr>
            <a:r>
              <a:rPr lang="en-GB" sz="1400" b="1" dirty="0"/>
              <a:t>A portable three-dimensional digitizer</a:t>
            </a:r>
            <a:r>
              <a:rPr lang="en-GB" sz="1400" dirty="0"/>
              <a:t>,</a:t>
            </a:r>
            <a:br>
              <a:rPr lang="en-GB" sz="1400" dirty="0"/>
            </a:br>
            <a:r>
              <a:rPr lang="en-GB" sz="1400" dirty="0"/>
              <a:t>Y. Matsumoto et al., Int. Conf. on Recent Advances in 3D Imaging and </a:t>
            </a:r>
            <a:r>
              <a:rPr lang="en-GB" sz="1400" dirty="0" err="1"/>
              <a:t>Modeling</a:t>
            </a:r>
            <a:r>
              <a:rPr lang="en-GB" sz="1400" dirty="0"/>
              <a:t>, 197-205, 1997.</a:t>
            </a:r>
          </a:p>
          <a:p>
            <a:pPr lvl="1">
              <a:lnSpc>
                <a:spcPct val="80000"/>
              </a:lnSpc>
            </a:pPr>
            <a:endParaRPr lang="en-GB" sz="1400" b="1" dirty="0"/>
          </a:p>
          <a:p>
            <a:pPr lvl="1">
              <a:lnSpc>
                <a:spcPct val="80000"/>
              </a:lnSpc>
            </a:pPr>
            <a:r>
              <a:rPr lang="en-GB" sz="1400" b="1" dirty="0"/>
              <a:t>Photorealistic Scene Reconstruction by </a:t>
            </a:r>
            <a:r>
              <a:rPr lang="en-GB" sz="1400" b="1" dirty="0" err="1"/>
              <a:t>Voxel</a:t>
            </a:r>
            <a:r>
              <a:rPr lang="en-GB" sz="1400" b="1" dirty="0"/>
              <a:t> </a:t>
            </a:r>
            <a:r>
              <a:rPr lang="en-GB" sz="1400" b="1" dirty="0" err="1"/>
              <a:t>Coloring</a:t>
            </a:r>
            <a:r>
              <a:rPr lang="en-GB" sz="1400" b="1" dirty="0"/>
              <a:t>,</a:t>
            </a:r>
            <a:br>
              <a:rPr lang="en-GB" sz="1400" b="1" dirty="0"/>
            </a:br>
            <a:r>
              <a:rPr lang="en-GB" sz="1400" dirty="0"/>
              <a:t>S. M. Seitz and C. R. Dyer, CVPR., 1067-1073, 1997. </a:t>
            </a:r>
          </a:p>
          <a:p>
            <a:pPr lvl="1">
              <a:lnSpc>
                <a:spcPct val="80000"/>
              </a:lnSpc>
            </a:pPr>
            <a:endParaRPr lang="en-GB" sz="1400" b="1" dirty="0"/>
          </a:p>
          <a:p>
            <a:pPr lvl="1">
              <a:lnSpc>
                <a:spcPct val="80000"/>
              </a:lnSpc>
            </a:pPr>
            <a:r>
              <a:rPr lang="en-GB" sz="1400" b="1" dirty="0" err="1"/>
              <a:t>Variational</a:t>
            </a:r>
            <a:r>
              <a:rPr lang="en-GB" sz="1400" b="1" dirty="0"/>
              <a:t> principles, surface evolution, PDE's, level set methods and the stereo problem</a:t>
            </a:r>
            <a:r>
              <a:rPr lang="en-GB" sz="1400" dirty="0"/>
              <a:t>,</a:t>
            </a:r>
            <a:br>
              <a:rPr lang="en-GB" sz="1400" dirty="0"/>
            </a:br>
            <a:r>
              <a:rPr lang="en-GB" sz="1400" dirty="0"/>
              <a:t>O. </a:t>
            </a:r>
            <a:r>
              <a:rPr lang="en-GB" sz="1400" dirty="0" err="1"/>
              <a:t>Faugeras</a:t>
            </a:r>
            <a:r>
              <a:rPr lang="en-GB" sz="1400" dirty="0"/>
              <a:t> and R. </a:t>
            </a:r>
            <a:r>
              <a:rPr lang="en-GB" sz="1400" dirty="0" err="1"/>
              <a:t>Keriven</a:t>
            </a:r>
            <a:r>
              <a:rPr lang="en-GB" sz="1400" dirty="0"/>
              <a:t>, IEEE Trans. on Image Processing, 7(3):336-344, 1998.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5813" name="Picture 5" descr="evalu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6064" y="1718195"/>
            <a:ext cx="2969953" cy="4449714"/>
          </a:xfrm>
          <a:prstGeom prst="rect">
            <a:avLst/>
          </a:prstGeom>
          <a:noFill/>
        </p:spPr>
      </p:pic>
      <p:sp>
        <p:nvSpPr>
          <p:cNvPr id="101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Multi-view stereo algorithms</a:t>
            </a:r>
          </a:p>
        </p:txBody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199" y="1675150"/>
            <a:ext cx="5523875" cy="5257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Comparison and evaluation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:</a:t>
            </a:r>
          </a:p>
          <a:p>
            <a:pPr lvl="1">
              <a:lnSpc>
                <a:spcPct val="80000"/>
              </a:lnSpc>
            </a:pPr>
            <a:r>
              <a:rPr lang="en-GB" sz="1200" b="1" dirty="0">
                <a:latin typeface="Arial" pitchFamily="34" charset="0"/>
                <a:cs typeface="Arial" pitchFamily="34" charset="0"/>
              </a:rPr>
              <a:t>A Comparison and Evaluation of Multi-View Stereo Reconstruction Algorithms</a:t>
            </a:r>
            <a:r>
              <a:rPr lang="en-GB" sz="1200" dirty="0">
                <a:latin typeface="Arial" pitchFamily="34" charset="0"/>
                <a:cs typeface="Arial" pitchFamily="34" charset="0"/>
              </a:rPr>
              <a:t>,</a:t>
            </a:r>
            <a:br>
              <a:rPr lang="en-GB" sz="1200" dirty="0">
                <a:latin typeface="Arial" pitchFamily="34" charset="0"/>
                <a:cs typeface="Arial" pitchFamily="34" charset="0"/>
              </a:rPr>
            </a:br>
            <a:r>
              <a:rPr lang="en-GB" sz="1200" dirty="0">
                <a:latin typeface="Arial" pitchFamily="34" charset="0"/>
                <a:cs typeface="Arial" pitchFamily="34" charset="0"/>
              </a:rPr>
              <a:t>S. Seitz et al., CVPR 2006, vol. 1, pages 519-526.</a:t>
            </a:r>
            <a:br>
              <a:rPr lang="en-GB" sz="1200" dirty="0">
                <a:latin typeface="Arial" pitchFamily="34" charset="0"/>
                <a:cs typeface="Arial" pitchFamily="34" charset="0"/>
              </a:rPr>
            </a:br>
            <a:endParaRPr lang="en-GB" sz="1200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http://vision.middlebury.edu/mview/</a:t>
            </a:r>
          </a:p>
          <a:p>
            <a:pPr>
              <a:lnSpc>
                <a:spcPct val="80000"/>
              </a:lnSpc>
            </a:pPr>
            <a:endParaRPr lang="en-GB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GB" sz="2800" dirty="0">
                <a:latin typeface="Arial" pitchFamily="34" charset="0"/>
                <a:cs typeface="Arial" pitchFamily="34" charset="0"/>
              </a:rPr>
              <a:t>Recently many new </a:t>
            </a:r>
            <a:r>
              <a:rPr lang="en-GB" sz="2800" dirty="0" smtClean="0">
                <a:latin typeface="Arial" pitchFamily="34" charset="0"/>
                <a:cs typeface="Arial" pitchFamily="34" charset="0"/>
              </a:rPr>
              <a:t>algorithms</a:t>
            </a:r>
          </a:p>
          <a:p>
            <a:pPr>
              <a:lnSpc>
                <a:spcPct val="80000"/>
              </a:lnSpc>
            </a:pPr>
            <a:endParaRPr lang="en-GB" sz="2800" dirty="0" smtClean="0">
              <a:solidFill>
                <a:srgbClr val="92D050"/>
              </a:solidFill>
            </a:endParaRPr>
          </a:p>
          <a:p>
            <a:pPr>
              <a:lnSpc>
                <a:spcPct val="80000"/>
              </a:lnSpc>
            </a:pPr>
            <a:r>
              <a:rPr lang="en-GB" sz="2800" dirty="0" smtClean="0">
                <a:solidFill>
                  <a:srgbClr val="92D050"/>
                </a:solidFill>
              </a:rPr>
              <a:t>Very good accuracy &amp; completeness</a:t>
            </a:r>
            <a:r>
              <a:rPr lang="en-GB" sz="2800" dirty="0">
                <a:latin typeface="Arial" pitchFamily="34" charset="0"/>
                <a:cs typeface="Arial" pitchFamily="34" charset="0"/>
              </a:rPr>
              <a:t/>
            </a:r>
            <a:br>
              <a:rPr lang="en-GB" sz="2800" dirty="0">
                <a:latin typeface="Arial" pitchFamily="34" charset="0"/>
                <a:cs typeface="Arial" pitchFamily="34" charset="0"/>
              </a:rPr>
            </a:b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GB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Almost all deal with small number of </a:t>
            </a:r>
            <a:r>
              <a:rPr lang="en-GB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images (~100)</a:t>
            </a:r>
            <a:br>
              <a:rPr lang="en-GB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GB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main e</a:t>
            </a:r>
            <a:r>
              <a:rPr lang="en-GB" sz="2800" dirty="0" smtClean="0">
                <a:solidFill>
                  <a:srgbClr val="FF0000"/>
                </a:solidFill>
              </a:rPr>
              <a:t>xception </a:t>
            </a:r>
            <a:r>
              <a:rPr lang="en-GB" sz="2000" dirty="0" smtClean="0">
                <a:solidFill>
                  <a:srgbClr val="FF0000"/>
                </a:solidFill>
              </a:rPr>
              <a:t>[Pollefeys08]</a:t>
            </a:r>
            <a:r>
              <a:rPr lang="en-GB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en-GB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GB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Offline </a:t>
            </a:r>
            <a:r>
              <a:rPr lang="en-GB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algorithms, no feedback</a:t>
            </a:r>
            <a:endParaRPr lang="en-GB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13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Different approaches*</a:t>
            </a:r>
            <a:endParaRPr lang="en-GB" sz="1600" dirty="0"/>
          </a:p>
        </p:txBody>
      </p:sp>
      <p:cxnSp>
        <p:nvCxnSpPr>
          <p:cNvPr id="15" name="Straight Connector 14"/>
          <p:cNvCxnSpPr/>
          <p:nvPr/>
        </p:nvCxnSpPr>
        <p:spPr bwMode="auto">
          <a:xfrm rot="10800000">
            <a:off x="1867072" y="1953907"/>
            <a:ext cx="5268243" cy="382608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rot="10800000" flipV="1">
            <a:off x="4343089" y="1670121"/>
            <a:ext cx="2876943" cy="20624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280790" y="2888473"/>
            <a:ext cx="14688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err="1" smtClean="0">
                <a:latin typeface="+mj-lt"/>
              </a:rPr>
              <a:t>Variational</a:t>
            </a:r>
            <a:endParaRPr lang="en-GB" b="1" dirty="0" smtClean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00583" y="3136289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latin typeface="+mj-lt"/>
              </a:rPr>
              <a:t>Region Growing</a:t>
            </a:r>
            <a:endParaRPr lang="en-GB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779423" y="4793505"/>
            <a:ext cx="33169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latin typeface="+mj-lt"/>
              </a:rPr>
              <a:t>Explicit depth-map fusion</a:t>
            </a:r>
            <a:endParaRPr lang="en-GB" b="1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24861" y="5441431"/>
            <a:ext cx="19854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/>
              <a:t>[Kolev08]</a:t>
            </a:r>
          </a:p>
          <a:p>
            <a:r>
              <a:rPr lang="en-GB" sz="1600" dirty="0" smtClean="0"/>
              <a:t>[Campbell08]</a:t>
            </a:r>
          </a:p>
          <a:p>
            <a:r>
              <a:rPr lang="en-GB" sz="1600" dirty="0" smtClean="0"/>
              <a:t>[Vogiatzis07]</a:t>
            </a:r>
          </a:p>
          <a:p>
            <a:r>
              <a:rPr lang="en-GB" sz="1600" dirty="0" smtClean="0"/>
              <a:t>[Hernandez04]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282461" y="3476439"/>
            <a:ext cx="15733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/>
              <a:t>[Furakawa07]</a:t>
            </a:r>
          </a:p>
          <a:p>
            <a:r>
              <a:rPr lang="en-GB" sz="1600" dirty="0" smtClean="0"/>
              <a:t>[Habecke07]</a:t>
            </a:r>
          </a:p>
          <a:p>
            <a:r>
              <a:rPr lang="en-GB" sz="1600" dirty="0" smtClean="0"/>
              <a:t>[Goesele07]</a:t>
            </a:r>
          </a:p>
          <a:p>
            <a:r>
              <a:rPr lang="en-GB" sz="1600" dirty="0" smtClean="0"/>
              <a:t>[Lhuillier02]</a:t>
            </a:r>
            <a:endParaRPr lang="en-GB" sz="1600" dirty="0"/>
          </a:p>
        </p:txBody>
      </p:sp>
      <p:sp>
        <p:nvSpPr>
          <p:cNvPr id="25" name="Rectangle 24"/>
          <p:cNvSpPr/>
          <p:nvPr/>
        </p:nvSpPr>
        <p:spPr>
          <a:xfrm>
            <a:off x="6411147" y="3310909"/>
            <a:ext cx="20732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/>
              <a:t>[Yoon10</a:t>
            </a:r>
            <a:r>
              <a:rPr lang="en-GB" sz="1600" dirty="0" smtClean="0"/>
              <a:t>]</a:t>
            </a:r>
          </a:p>
          <a:p>
            <a:r>
              <a:rPr lang="en-GB" sz="1600" dirty="0" smtClean="0"/>
              <a:t>[Gargallo07]</a:t>
            </a:r>
            <a:endParaRPr lang="en-GB" sz="1600" dirty="0" smtClean="0"/>
          </a:p>
          <a:p>
            <a:r>
              <a:rPr lang="en-GB" sz="1600" dirty="0" smtClean="0"/>
              <a:t>[Pons05]</a:t>
            </a:r>
          </a:p>
          <a:p>
            <a:r>
              <a:rPr lang="en-GB" sz="1600" dirty="0" smtClean="0"/>
              <a:t>[Jin05]</a:t>
            </a:r>
          </a:p>
          <a:p>
            <a:r>
              <a:rPr lang="en-GB" sz="1600" dirty="0" smtClean="0"/>
              <a:t>[Keriven98]</a:t>
            </a:r>
            <a:endParaRPr lang="en-GB" sz="1600" dirty="0"/>
          </a:p>
        </p:txBody>
      </p:sp>
      <p:sp>
        <p:nvSpPr>
          <p:cNvPr id="26" name="Rectangle 25"/>
          <p:cNvSpPr/>
          <p:nvPr/>
        </p:nvSpPr>
        <p:spPr>
          <a:xfrm>
            <a:off x="2136891" y="5441431"/>
            <a:ext cx="2045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/>
              <a:t>[Bradley08]</a:t>
            </a:r>
          </a:p>
          <a:p>
            <a:r>
              <a:rPr lang="en-GB" sz="1600" dirty="0" smtClean="0"/>
              <a:t>[Pollefeys08]</a:t>
            </a:r>
          </a:p>
          <a:p>
            <a:r>
              <a:rPr lang="en-GB" sz="1600" dirty="0" smtClean="0"/>
              <a:t>[Kolmogorov02]</a:t>
            </a:r>
            <a:endParaRPr lang="en-GB" sz="1600" dirty="0"/>
          </a:p>
        </p:txBody>
      </p:sp>
      <p:sp>
        <p:nvSpPr>
          <p:cNvPr id="27" name="Rectangle 26"/>
          <p:cNvSpPr/>
          <p:nvPr/>
        </p:nvSpPr>
        <p:spPr>
          <a:xfrm>
            <a:off x="3670664" y="5441433"/>
            <a:ext cx="12346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smtClean="0"/>
              <a:t>[Strecha06]</a:t>
            </a:r>
            <a:endParaRPr lang="en-GB" sz="1600" dirty="0"/>
          </a:p>
        </p:txBody>
      </p:sp>
      <p:sp>
        <p:nvSpPr>
          <p:cNvPr id="29" name="Rectangle 28"/>
          <p:cNvSpPr/>
          <p:nvPr/>
        </p:nvSpPr>
        <p:spPr>
          <a:xfrm>
            <a:off x="2252037" y="5101281"/>
            <a:ext cx="41841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latin typeface="+mj-lt"/>
              </a:rPr>
              <a:t>  Local                                Global</a:t>
            </a:r>
            <a:endParaRPr lang="en-GB" b="1" dirty="0"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85546" y="1958526"/>
            <a:ext cx="16610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3d Delaunay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805574" y="2320282"/>
            <a:ext cx="14342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/>
              <a:t>[Labatut07]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756253" y="2299076"/>
            <a:ext cx="7701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smtClean="0"/>
              <a:t>[Vu09]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457567" y="1319169"/>
            <a:ext cx="6170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*Disclaimer: classifying 3d algorithms is </a:t>
            </a:r>
            <a:r>
              <a:rPr lang="en-GB" b="1" dirty="0" smtClean="0">
                <a:solidFill>
                  <a:srgbClr val="FF0000"/>
                </a:solidFill>
              </a:rPr>
              <a:t>challenging</a:t>
            </a:r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53" name="Straight Connector 52"/>
          <p:cNvCxnSpPr/>
          <p:nvPr/>
        </p:nvCxnSpPr>
        <p:spPr bwMode="auto">
          <a:xfrm rot="10800000" flipV="1">
            <a:off x="1445691" y="3742072"/>
            <a:ext cx="2876943" cy="20624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1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4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7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20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23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2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36" grpId="0"/>
      <p:bldP spid="39" grpId="0"/>
      <p:bldP spid="44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400" name="Rectangle 8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art</a:t>
            </a:r>
            <a:endParaRPr lang="fr-FR"/>
          </a:p>
        </p:txBody>
      </p:sp>
      <p:pic>
        <p:nvPicPr>
          <p:cNvPr id="443401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7538" y="4070350"/>
            <a:ext cx="1744662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3402" name="Picture 10" descr="gormley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8400" y="4070350"/>
            <a:ext cx="1741488" cy="2644775"/>
          </a:xfrm>
          <a:prstGeom prst="rect">
            <a:avLst/>
          </a:prstGeom>
          <a:noFill/>
        </p:spPr>
      </p:pic>
      <p:pic>
        <p:nvPicPr>
          <p:cNvPr id="443403" name="Picture 11" descr="gormley5"/>
          <p:cNvPicPr>
            <a:picLocks noChangeAspect="1" noChangeArrowheads="1"/>
          </p:cNvPicPr>
          <p:nvPr/>
        </p:nvPicPr>
        <p:blipFill>
          <a:blip r:embed="rId5"/>
          <a:srcRect t="4158" b="7423"/>
          <a:stretch>
            <a:fillRect/>
          </a:stretch>
        </p:blipFill>
        <p:spPr bwMode="auto">
          <a:xfrm>
            <a:off x="1150938" y="4373563"/>
            <a:ext cx="2700337" cy="18907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43404" name="Picture 12" descr="gormley4"/>
          <p:cNvPicPr>
            <a:picLocks noChangeAspect="1" noChangeArrowheads="1"/>
          </p:cNvPicPr>
          <p:nvPr/>
        </p:nvPicPr>
        <p:blipFill>
          <a:blip r:embed="rId6"/>
          <a:srcRect b="13542"/>
          <a:stretch>
            <a:fillRect/>
          </a:stretch>
        </p:blipFill>
        <p:spPr bwMode="auto">
          <a:xfrm>
            <a:off x="1150938" y="1476375"/>
            <a:ext cx="2700337" cy="23129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4302125" y="1455738"/>
            <a:ext cx="4591050" cy="2528887"/>
            <a:chOff x="2710" y="941"/>
            <a:chExt cx="2892" cy="1593"/>
          </a:xfrm>
        </p:grpSpPr>
        <p:pic>
          <p:nvPicPr>
            <p:cNvPr id="443406" name="Picture 14" descr="gormley1"/>
            <p:cNvPicPr>
              <a:picLocks noChangeAspect="1" noChangeArrowheads="1"/>
            </p:cNvPicPr>
            <p:nvPr/>
          </p:nvPicPr>
          <p:blipFill>
            <a:blip r:embed="rId7"/>
            <a:srcRect l="7559" t="22617" r="22678" b="10052"/>
            <a:stretch>
              <a:fillRect/>
            </a:stretch>
          </p:blipFill>
          <p:spPr bwMode="auto">
            <a:xfrm>
              <a:off x="3589" y="941"/>
              <a:ext cx="1097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3407" name="Picture 15" descr="gormley2"/>
            <p:cNvPicPr>
              <a:picLocks noChangeAspect="1" noChangeArrowheads="1"/>
            </p:cNvPicPr>
            <p:nvPr/>
          </p:nvPicPr>
          <p:blipFill>
            <a:blip r:embed="rId8"/>
            <a:srcRect l="7559" t="22617" r="22678" b="10052"/>
            <a:stretch>
              <a:fillRect/>
            </a:stretch>
          </p:blipFill>
          <p:spPr bwMode="auto">
            <a:xfrm>
              <a:off x="2710" y="941"/>
              <a:ext cx="1097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3408" name="Picture 16" descr="gormley3"/>
            <p:cNvPicPr>
              <a:picLocks noChangeAspect="1" noChangeArrowheads="1"/>
            </p:cNvPicPr>
            <p:nvPr/>
          </p:nvPicPr>
          <p:blipFill>
            <a:blip r:embed="rId9"/>
            <a:srcRect l="12094" t="22617" r="22678" b="10052"/>
            <a:stretch>
              <a:fillRect/>
            </a:stretch>
          </p:blipFill>
          <p:spPr bwMode="auto">
            <a:xfrm>
              <a:off x="4577" y="941"/>
              <a:ext cx="1025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3410" name="Rectangle 18"/>
          <p:cNvSpPr>
            <a:spLocks noChangeArrowheads="1"/>
          </p:cNvSpPr>
          <p:nvPr/>
        </p:nvSpPr>
        <p:spPr bwMode="auto">
          <a:xfrm>
            <a:off x="944563" y="6264275"/>
            <a:ext cx="313213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GB" sz="1400"/>
              <a:t>Domain Series Domain VIII Crouching</a:t>
            </a:r>
            <a:br>
              <a:rPr lang="en-GB" sz="1400"/>
            </a:br>
            <a:r>
              <a:rPr lang="en-GB" sz="1400"/>
              <a:t> 1999 </a:t>
            </a:r>
            <a:r>
              <a:rPr lang="en-GB" sz="1400" i="1"/>
              <a:t>Mild steel bar</a:t>
            </a:r>
            <a:r>
              <a:rPr lang="en-GB" sz="1400"/>
              <a:t> 81 x 59 x 63 cm </a:t>
            </a:r>
          </a:p>
        </p:txBody>
      </p:sp>
      <p:sp>
        <p:nvSpPr>
          <p:cNvPr id="443411" name="Rectangle 19"/>
          <p:cNvSpPr>
            <a:spLocks noChangeArrowheads="1"/>
          </p:cNvSpPr>
          <p:nvPr/>
        </p:nvSpPr>
        <p:spPr bwMode="auto">
          <a:xfrm>
            <a:off x="1065213" y="3767138"/>
            <a:ext cx="287655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GB" sz="1400"/>
              <a:t>Block Works Precipitate III 2004 </a:t>
            </a:r>
            <a:br>
              <a:rPr lang="en-GB" sz="1400"/>
            </a:br>
            <a:r>
              <a:rPr lang="en-GB" sz="1400" i="1"/>
              <a:t>Mild steel blocks</a:t>
            </a:r>
            <a:r>
              <a:rPr lang="en-GB" sz="1400"/>
              <a:t> 80 x 46 x 66 cm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296863" y="2509066"/>
            <a:ext cx="8596312" cy="1411105"/>
          </a:xfrm>
          <a:prstGeom prst="rect">
            <a:avLst/>
          </a:prstGeom>
          <a:solidFill>
            <a:schemeClr val="accent1"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6863" y="3920171"/>
            <a:ext cx="8596312" cy="1056564"/>
          </a:xfrm>
          <a:prstGeom prst="rect">
            <a:avLst/>
          </a:prstGeom>
          <a:solidFill>
            <a:srgbClr val="92D050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Best </a:t>
            </a:r>
            <a:r>
              <a:rPr lang="en-GB" dirty="0" smtClean="0"/>
              <a:t>flexible algorithms</a:t>
            </a:r>
            <a:endParaRPr lang="en-GB" dirty="0"/>
          </a:p>
        </p:txBody>
      </p:sp>
      <p:graphicFrame>
        <p:nvGraphicFramePr>
          <p:cNvPr id="559195" name="Group 91"/>
          <p:cNvGraphicFramePr>
            <a:graphicFrameLocks noGrp="1"/>
          </p:cNvGraphicFramePr>
          <p:nvPr>
            <p:ph idx="1"/>
          </p:nvPr>
        </p:nvGraphicFramePr>
        <p:xfrm>
          <a:off x="296863" y="1714951"/>
          <a:ext cx="8596312" cy="4435614"/>
        </p:xfrm>
        <a:graphic>
          <a:graphicData uri="http://schemas.openxmlformats.org/drawingml/2006/table">
            <a:tbl>
              <a:tblPr/>
              <a:tblGrid>
                <a:gridCol w="900112"/>
                <a:gridCol w="3735388"/>
                <a:gridCol w="3960812"/>
              </a:tblGrid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Region growing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Depth-map fusion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60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Starts from a cloud of 3d points, and grows small flat patches maximizing photo-consistency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Fuses a set of depth-maps computed using occlusion-robust photo-consistency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Provides best overall results due to a plane-based photo-consistency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Elegant pipeline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Plug-n-play blocks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Easily parallelizable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Many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tunable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parameters, i.e., difficult to tune to get the optimal results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Photo-consistency metric is simple and not optimal. The metric suffers when images are not well textured or low resolution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9172" name="Text Box 68"/>
          <p:cNvSpPr txBox="1">
            <a:spLocks noChangeArrowheads="1"/>
          </p:cNvSpPr>
          <p:nvPr/>
        </p:nvSpPr>
        <p:spPr bwMode="auto">
          <a:xfrm rot="10800000">
            <a:off x="466725" y="4112756"/>
            <a:ext cx="549275" cy="704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en-GB" sz="2400" b="1" dirty="0"/>
              <a:t>pros</a:t>
            </a:r>
          </a:p>
        </p:txBody>
      </p:sp>
      <p:sp>
        <p:nvSpPr>
          <p:cNvPr id="559174" name="Text Box 70"/>
          <p:cNvSpPr txBox="1">
            <a:spLocks noChangeArrowheads="1"/>
          </p:cNvSpPr>
          <p:nvPr/>
        </p:nvSpPr>
        <p:spPr bwMode="auto">
          <a:xfrm rot="10800000">
            <a:off x="476250" y="2569026"/>
            <a:ext cx="549275" cy="138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en-GB" sz="2400" b="1" dirty="0"/>
              <a:t>summary</a:t>
            </a:r>
          </a:p>
        </p:txBody>
      </p:sp>
      <p:sp>
        <p:nvSpPr>
          <p:cNvPr id="559175" name="Text Box 71"/>
          <p:cNvSpPr txBox="1">
            <a:spLocks noChangeArrowheads="1"/>
          </p:cNvSpPr>
          <p:nvPr/>
        </p:nvSpPr>
        <p:spPr bwMode="auto">
          <a:xfrm rot="10800000">
            <a:off x="476250" y="5218115"/>
            <a:ext cx="549275" cy="731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en-GB" sz="2400" b="1" dirty="0"/>
              <a:t>cons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96863" y="4986959"/>
            <a:ext cx="8596312" cy="1148615"/>
          </a:xfrm>
          <a:prstGeom prst="rect">
            <a:avLst/>
          </a:prstGeom>
          <a:solidFill>
            <a:srgbClr val="FF0000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28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57200" y="1971050"/>
            <a:ext cx="8483600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Fitting step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A local surface patch is fitted, 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iterating visibility</a:t>
            </a:r>
            <a:endParaRPr lang="en-GB" sz="2800" dirty="0" smtClean="0">
              <a:latin typeface="Arial" pitchFamily="34" charset="0"/>
              <a:cs typeface="Arial" pitchFamily="34" charset="0"/>
            </a:endParaRPr>
          </a:p>
          <a:p>
            <a:pPr marL="609600" marR="0" lvl="0" indent="-6096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609600" marR="0" lvl="0" indent="-6096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Filter step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Visibility is explicitly enforced</a:t>
            </a:r>
          </a:p>
          <a:p>
            <a:pPr marL="514350" indent="-514350" eaLnBrk="0" hangingPunct="0">
              <a:buFont typeface="+mj-lt"/>
              <a:buAutoNum type="arabicPeriod"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514350" indent="-514350" eaLnBrk="0" hangingPunct="0">
              <a:buFont typeface="+mj-lt"/>
              <a:buAutoNum type="arabicPeriod"/>
            </a:pPr>
            <a:endParaRPr lang="en-GB" sz="2800" kern="0" dirty="0" smtClean="0">
              <a:latin typeface="Arial" pitchFamily="34" charset="0"/>
              <a:cs typeface="Arial" pitchFamily="34" charset="0"/>
            </a:endParaRPr>
          </a:p>
          <a:p>
            <a:pPr marL="514350" indent="-514350" eaLnBrk="0" hangingPunct="0">
              <a:buFont typeface="+mj-lt"/>
              <a:buAutoNum type="arabicPeriod"/>
            </a:pPr>
            <a:r>
              <a:rPr lang="en-GB" sz="2800" b="1" kern="0" dirty="0" smtClean="0">
                <a:latin typeface="Arial" pitchFamily="34" charset="0"/>
                <a:cs typeface="Arial" pitchFamily="34" charset="0"/>
              </a:rPr>
              <a:t>Expand step</a:t>
            </a:r>
            <a:r>
              <a:rPr lang="en-GB" sz="2800" kern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GB" sz="2800" kern="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Successful patches are used 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to initialise active boundary</a:t>
            </a:r>
          </a:p>
          <a:p>
            <a:pPr marL="609600" marR="0" lvl="0" indent="-6096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609600" marR="0" lvl="0" indent="-6096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0013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0238" y="1813035"/>
            <a:ext cx="3006022" cy="160986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20013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07062" y="3497846"/>
            <a:ext cx="2924175" cy="115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20013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Bird’s-eye view: region </a:t>
            </a:r>
            <a:r>
              <a:rPr lang="en-GB" dirty="0"/>
              <a:t>growing </a:t>
            </a:r>
            <a:endParaRPr lang="en-GB" sz="1600" dirty="0"/>
          </a:p>
        </p:txBody>
      </p:sp>
      <p:pic>
        <p:nvPicPr>
          <p:cNvPr id="1200136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089"/>
          <a:stretch>
            <a:fillRect/>
          </a:stretch>
        </p:blipFill>
        <p:spPr bwMode="auto">
          <a:xfrm>
            <a:off x="5973763" y="4979363"/>
            <a:ext cx="1195387" cy="1085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200137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913"/>
          <a:stretch>
            <a:fillRect/>
          </a:stretch>
        </p:blipFill>
        <p:spPr bwMode="auto">
          <a:xfrm>
            <a:off x="7169150" y="4979363"/>
            <a:ext cx="1358900" cy="1085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Bird’s-eye view: depth-map fusion</a:t>
            </a:r>
            <a:endParaRPr lang="en-GB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01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483600" cy="3008313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GB" sz="2800" b="1" dirty="0">
                <a:latin typeface="Arial" pitchFamily="34" charset="0"/>
                <a:cs typeface="Arial" pitchFamily="34" charset="0"/>
              </a:rPr>
              <a:t>Compute depth </a:t>
            </a:r>
            <a:r>
              <a:rPr lang="en-GB" sz="2800" b="1" dirty="0" smtClean="0">
                <a:latin typeface="Arial" pitchFamily="34" charset="0"/>
                <a:cs typeface="Arial" pitchFamily="34" charset="0"/>
              </a:rPr>
              <a:t>hypotheses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GB" sz="2800" b="1" dirty="0" smtClean="0">
                <a:latin typeface="Arial" pitchFamily="34" charset="0"/>
                <a:cs typeface="Arial" pitchFamily="34" charset="0"/>
              </a:rPr>
              <a:t>Volumetrically </a:t>
            </a:r>
            <a:r>
              <a:rPr lang="en-GB" sz="2800" b="1" dirty="0">
                <a:latin typeface="Arial" pitchFamily="34" charset="0"/>
                <a:cs typeface="Arial" pitchFamily="34" charset="0"/>
              </a:rPr>
              <a:t>fuse depth-maps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/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sz="2800" b="1" dirty="0" smtClean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GB" sz="2800" b="1" dirty="0" smtClean="0">
                <a:latin typeface="Arial" pitchFamily="34" charset="0"/>
                <a:cs typeface="Arial" pitchFamily="34" charset="0"/>
              </a:rPr>
              <a:t>Extract 3d surface</a:t>
            </a:r>
            <a:endParaRPr lang="en-GB" sz="2800" b="1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en-GB" sz="24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9302" y="3344218"/>
            <a:ext cx="1764506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19323" y="5188824"/>
            <a:ext cx="1800225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5785" y="1646255"/>
            <a:ext cx="1774031" cy="130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Talk plan</a:t>
            </a:r>
          </a:p>
        </p:txBody>
      </p:sp>
      <p:sp>
        <p:nvSpPr>
          <p:cNvPr id="1243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5173663" cy="4030663"/>
          </a:xfrm>
        </p:spPr>
        <p:txBody>
          <a:bodyPr/>
          <a:lstStyle/>
          <a:p>
            <a:r>
              <a:rPr lang="en-GB" sz="2400" dirty="0" smtClean="0"/>
              <a:t>Introduction</a:t>
            </a:r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Multi-View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tereo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pipeline</a:t>
            </a: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400" dirty="0" smtClean="0"/>
              <a:t>Fusion of occlusion-robust </a:t>
            </a:r>
            <a:br>
              <a:rPr lang="en-GB" sz="2400" dirty="0" smtClean="0"/>
            </a:br>
            <a:r>
              <a:rPr lang="en-GB" sz="2400" dirty="0" smtClean="0"/>
              <a:t>depth-maps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 smtClean="0"/>
          </a:p>
          <a:p>
            <a:pPr lvl="1"/>
            <a:endParaRPr lang="en-GB" sz="2000" dirty="0" smtClean="0"/>
          </a:p>
          <a:p>
            <a:r>
              <a:rPr lang="en-GB" sz="2400" dirty="0" smtClean="0"/>
              <a:t>Region growing</a:t>
            </a:r>
            <a:endParaRPr lang="en-GB" sz="2400" dirty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5327350" y="2824033"/>
            <a:ext cx="3555514" cy="1209565"/>
            <a:chOff x="3138" y="1367"/>
            <a:chExt cx="1502" cy="511"/>
          </a:xfrm>
        </p:grpSpPr>
        <p:pic>
          <p:nvPicPr>
            <p:cNvPr id="1243143" name="Picture 7" descr="book0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32" y="1367"/>
              <a:ext cx="708" cy="511"/>
            </a:xfrm>
            <a:prstGeom prst="rect">
              <a:avLst/>
            </a:prstGeom>
            <a:noFill/>
          </p:spPr>
        </p:pic>
        <p:pic>
          <p:nvPicPr>
            <p:cNvPr id="1243144" name="Picture 8" descr="book0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38" y="1367"/>
              <a:ext cx="708" cy="511"/>
            </a:xfrm>
            <a:prstGeom prst="rect">
              <a:avLst/>
            </a:prstGeom>
            <a:noFill/>
          </p:spPr>
        </p:pic>
        <p:sp>
          <p:nvSpPr>
            <p:cNvPr id="1243145" name="AutoShape 9"/>
            <p:cNvSpPr>
              <a:spLocks noChangeAspect="1" noChangeArrowheads="1"/>
            </p:cNvSpPr>
            <p:nvPr/>
          </p:nvSpPr>
          <p:spPr bwMode="auto">
            <a:xfrm>
              <a:off x="3887" y="1577"/>
              <a:ext cx="35" cy="54"/>
            </a:xfrm>
            <a:prstGeom prst="rightArrow">
              <a:avLst>
                <a:gd name="adj1" fmla="val 34870"/>
                <a:gd name="adj2" fmla="val 48162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0" anchor="ctr">
              <a:spAutoFit/>
            </a:bodyPr>
            <a:lstStyle/>
            <a:p>
              <a:endParaRPr lang="en-GB"/>
            </a:p>
          </p:txBody>
        </p:sp>
      </p:grpSp>
      <p:grpSp>
        <p:nvGrpSpPr>
          <p:cNvPr id="3" name="Group 11"/>
          <p:cNvGrpSpPr>
            <a:grpSpLocks noChangeAspect="1"/>
          </p:cNvGrpSpPr>
          <p:nvPr/>
        </p:nvGrpSpPr>
        <p:grpSpPr>
          <a:xfrm>
            <a:off x="6237924" y="4177617"/>
            <a:ext cx="2004186" cy="1336124"/>
            <a:chOff x="5652798" y="3873500"/>
            <a:chExt cx="2105688" cy="140379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05642" y="3873500"/>
              <a:ext cx="1052844" cy="1403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52798" y="3873500"/>
              <a:ext cx="1052844" cy="1403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2328" y="1263722"/>
            <a:ext cx="1960495" cy="147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 descr="internetmvs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2128" y="5453781"/>
            <a:ext cx="2028730" cy="135924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43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1243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243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" dur="indefinite"/>
                                        <p:tgtEl>
                                          <p:spTgt spid="12431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24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" dur="indefinite"/>
                                        <p:tgtEl>
                                          <p:spTgt spid="124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" dur="indefinite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/>
              <a:t>Applications: structure engineering</a:t>
            </a:r>
            <a:endParaRPr lang="fr-FR" sz="4000"/>
          </a:p>
        </p:txBody>
      </p:sp>
      <p:pic>
        <p:nvPicPr>
          <p:cNvPr id="483332" name="Picture 4" descr="gormle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138" y="1584325"/>
            <a:ext cx="1741487" cy="2644775"/>
          </a:xfrm>
          <a:prstGeom prst="rect">
            <a:avLst/>
          </a:prstGeom>
          <a:noFill/>
        </p:spPr>
      </p:pic>
      <p:sp>
        <p:nvSpPr>
          <p:cNvPr id="483341" name="Rectangle 13"/>
          <p:cNvSpPr>
            <a:spLocks noChangeArrowheads="1"/>
          </p:cNvSpPr>
          <p:nvPr/>
        </p:nvSpPr>
        <p:spPr bwMode="auto">
          <a:xfrm>
            <a:off x="747713" y="5499100"/>
            <a:ext cx="634523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hangingPunct="1"/>
            <a:r>
              <a:rPr lang="en-GB"/>
              <a:t>BODY / SPACE / FRAME, Antony Gormley, Lelystad, Holland </a:t>
            </a:r>
          </a:p>
        </p:txBody>
      </p:sp>
      <p:pic>
        <p:nvPicPr>
          <p:cNvPr id="483342" name="Picture 14" descr="renderGorml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163" y="1979613"/>
            <a:ext cx="6216650" cy="33845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83343" name="Picture 15" descr="goodmesh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86"/>
          <a:stretch>
            <a:fillRect/>
          </a:stretch>
        </p:blipFill>
        <p:spPr bwMode="auto">
          <a:xfrm>
            <a:off x="7181850" y="4157663"/>
            <a:ext cx="1806575" cy="2700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 dirty="0"/>
              <a:t>Applications: </a:t>
            </a:r>
            <a:r>
              <a:rPr lang="en-GB" sz="4000" dirty="0" smtClean="0"/>
              <a:t>art</a:t>
            </a:r>
            <a:endParaRPr lang="fr-FR" sz="4000" dirty="0"/>
          </a:p>
        </p:txBody>
      </p:sp>
      <p:pic>
        <p:nvPicPr>
          <p:cNvPr id="483332" name="Picture 4" descr="gormle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138" y="1584325"/>
            <a:ext cx="1741487" cy="2644775"/>
          </a:xfrm>
          <a:prstGeom prst="rect">
            <a:avLst/>
          </a:prstGeom>
          <a:noFill/>
        </p:spPr>
      </p:pic>
      <p:pic>
        <p:nvPicPr>
          <p:cNvPr id="1026" name="Picture 2" descr="C:\Documents and Settings\hernand\Escritorio\Nueva carpeta\DSCN25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7697" y="1837634"/>
            <a:ext cx="5871524" cy="4404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 dirty="0"/>
              <a:t>Applications: </a:t>
            </a:r>
            <a:r>
              <a:rPr lang="en-GB" dirty="0" smtClean="0"/>
              <a:t>computer games</a:t>
            </a:r>
            <a:endParaRPr lang="fr-FR" sz="4000" dirty="0"/>
          </a:p>
        </p:txBody>
      </p:sp>
      <p:pic>
        <p:nvPicPr>
          <p:cNvPr id="6" name="face_long_uncomp-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79160" y="1918741"/>
            <a:ext cx="6555698" cy="368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11" name="Rectangle 15"/>
          <p:cNvSpPr>
            <a:spLocks noChangeArrowheads="1"/>
          </p:cNvSpPr>
          <p:nvPr/>
        </p:nvSpPr>
        <p:spPr bwMode="auto">
          <a:xfrm>
            <a:off x="965200" y="2057400"/>
            <a:ext cx="3851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hangingPunct="1"/>
            <a:r>
              <a:rPr lang="en-GB" sz="1600" b="1"/>
              <a:t>SCULPTEUR European project</a:t>
            </a:r>
            <a:r>
              <a:rPr lang="en-GB" sz="1600"/>
              <a:t> </a:t>
            </a:r>
            <a:br>
              <a:rPr lang="en-GB" sz="1600"/>
            </a:br>
            <a:endParaRPr lang="en-GB" sz="1600"/>
          </a:p>
        </p:txBody>
      </p:sp>
      <p:sp>
        <p:nvSpPr>
          <p:cNvPr id="490498" name="Text Box 2"/>
          <p:cNvSpPr txBox="1">
            <a:spLocks noChangeArrowheads="1"/>
          </p:cNvSpPr>
          <p:nvPr/>
        </p:nvSpPr>
        <p:spPr bwMode="auto">
          <a:xfrm>
            <a:off x="1525588" y="4851400"/>
            <a:ext cx="6315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s-ES" sz="2000" b="1">
                <a:latin typeface="Arial" charset="0"/>
              </a:rPr>
              <a:t>medical, industrial and cultural heritage indexation</a:t>
            </a:r>
          </a:p>
        </p:txBody>
      </p:sp>
      <p:pic>
        <p:nvPicPr>
          <p:cNvPr id="4904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2590800"/>
            <a:ext cx="1722438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2819400"/>
            <a:ext cx="21431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819400"/>
            <a:ext cx="16160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2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2514600"/>
            <a:ext cx="15716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8700" y="1419225"/>
            <a:ext cx="7391400" cy="5018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90504" name="Text Box 8"/>
          <p:cNvSpPr txBox="1">
            <a:spLocks noChangeArrowheads="1"/>
          </p:cNvSpPr>
          <p:nvPr/>
        </p:nvSpPr>
        <p:spPr bwMode="auto">
          <a:xfrm>
            <a:off x="3200400" y="1600200"/>
            <a:ext cx="49530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s-ES" sz="4800" b="1">
                <a:solidFill>
                  <a:srgbClr val="0000FF"/>
                </a:solidFill>
                <a:latin typeface="Arial" charset="0"/>
              </a:rPr>
              <a:t>?		 ?</a:t>
            </a:r>
          </a:p>
          <a:p>
            <a:pPr eaLnBrk="1" hangingPunct="1"/>
            <a:endParaRPr lang="es-ES" sz="4800" b="1">
              <a:solidFill>
                <a:srgbClr val="0000FF"/>
              </a:solidFill>
              <a:latin typeface="Arial" charset="0"/>
            </a:endParaRPr>
          </a:p>
          <a:p>
            <a:pPr eaLnBrk="1" hangingPunct="1"/>
            <a:r>
              <a:rPr lang="es-ES" sz="4800" b="1">
                <a:solidFill>
                  <a:srgbClr val="0000FF"/>
                </a:solidFill>
                <a:latin typeface="Arial" charset="0"/>
              </a:rPr>
              <a:t> 	? ?		 ?</a:t>
            </a:r>
          </a:p>
          <a:p>
            <a:pPr eaLnBrk="1" hangingPunct="1"/>
            <a:r>
              <a:rPr lang="es-ES" sz="4800" b="1">
                <a:solidFill>
                  <a:srgbClr val="0000FF"/>
                </a:solidFill>
                <a:latin typeface="Arial" charset="0"/>
              </a:rPr>
              <a:t>			 ?</a:t>
            </a:r>
          </a:p>
          <a:p>
            <a:pPr eaLnBrk="1" hangingPunct="1"/>
            <a:r>
              <a:rPr lang="es-ES" sz="4800" b="1">
                <a:solidFill>
                  <a:srgbClr val="0000FF"/>
                </a:solidFill>
                <a:latin typeface="Arial" charset="0"/>
              </a:rPr>
              <a:t>?	 ?</a:t>
            </a:r>
          </a:p>
          <a:p>
            <a:pPr eaLnBrk="1" hangingPunct="1"/>
            <a:r>
              <a:rPr lang="es-ES" sz="4800" b="1">
                <a:solidFill>
                  <a:srgbClr val="0000FF"/>
                </a:solidFill>
                <a:latin typeface="Arial" charset="0"/>
              </a:rPr>
              <a:t>		 ?</a:t>
            </a:r>
          </a:p>
        </p:txBody>
      </p:sp>
      <p:pic>
        <p:nvPicPr>
          <p:cNvPr id="49050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9200" y="1828800"/>
            <a:ext cx="1652588" cy="269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90506" name="Picture 10"/>
          <p:cNvPicPr>
            <a:picLocks noChangeAspect="1" noChangeArrowheads="1"/>
          </p:cNvPicPr>
          <p:nvPr/>
        </p:nvPicPr>
        <p:blipFill>
          <a:blip r:embed="rId9"/>
          <a:srcRect t="8957"/>
          <a:stretch>
            <a:fillRect/>
          </a:stretch>
        </p:blipFill>
        <p:spPr bwMode="auto">
          <a:xfrm>
            <a:off x="3276600" y="1651000"/>
            <a:ext cx="5562600" cy="2843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90507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0" y="2590800"/>
            <a:ext cx="3200400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0510" name="Rectangle 14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3D indexation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504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CHERNANDEZ@UVXXY123RVWXY5K9" val="3118"/>
  <p:tag name="FIRSTGEORGE20VOGIATZIS@WFGFGJMFUVWXY5MJ" val="311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2433"/>
  <p:tag name="BMPHEIGHT" val="200"/>
  <p:tag name="SOURCE" val="\documentclass{slides}&#10;\pagestyle{empty}&#10;\usepackage{color}&#10;\begin{document}&#10;\color{black}&#10;\[&#10;[\cos(\alpha_{ij}),\cos(\alpha_{jk})\ldots\cos(\alpha_{li})]&#10;\]&#10;\end{document} "/>
  <p:tag name="TRANSPARENT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191"/>
  <p:tag name="BMPHEIGHT" val="183"/>
  <p:tag name="SOURCE" val="\documentclass{slides}&#10;\pagestyle{empty}&#10;\usepackage{color}&#10;\begin{document}&#10;\color{black}&#10;$d_{ij}$&#10;\end{document} "/>
  <p:tag name="TRANSPARENT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75"/>
  <p:tag name="BMPHEIGHT" val="116"/>
  <p:tag name="SOURCE" val="\documentclass{slides}&#10;\pagestyle{empty}&#10;\usepackage{color}&#10;\begin{document}&#10;\color{black}&#10;$1$&#10;\end{document} "/>
  <p:tag name="TRANSPARENT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75"/>
  <p:tag name="BMPHEIGHT" val="116"/>
  <p:tag name="SOURCE" val="\documentclass{slides}&#10;\pagestyle{empty}&#10;\usepackage{color}&#10;\begin{document}&#10;\color{black}&#10;$1$&#10;\end{document} "/>
  <p:tag name="TRANSPARENT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191"/>
  <p:tag name="BMPHEIGHT" val="191"/>
  <p:tag name="SOURCE" val="\documentclass{slides}&#10;\pagestyle{empty}&#10;\usepackage{color}&#10;\begin{document}&#10;\color{black}&#10;$\mathbf{C}_j$&#10;\end{document} "/>
  <p:tag name="TRANSPARENT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183"/>
  <p:tag name="BMPHEIGHT" val="166"/>
  <p:tag name="SOURCE" val="\documentclass{slides}&#10;\pagestyle{empty}&#10;\usepackage{color}&#10;\begin{document}&#10;\color{black}&#10;$\mathbf{C}_i$&#10;\end{document} "/>
  <p:tag name="TRANSPARENT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983"/>
  <p:tag name="BMPHEIGHT" val="233"/>
  <p:tag name="SOURCE" val="\documentclass{slides}&#10;\pagestyle{empty}&#10;\usepackage{color}&#10;\begin{document}&#10;\color{black}&#10;$\mathbf{M}=\mathbf{C}_i^{-1}\mathbf{C}_j$&#10;\end{document} "/>
  <p:tag name="TRANSPARENT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2308"/>
  <p:tag name="BMPHEIGHT" val="283"/>
  <p:tag name="SOURCE" val="\documentclass{slides}&#10;\pagestyle{empty}&#10;\usepackage{color}&#10;\begin{document}&#10;\color{black}&#10;\[&#10;d_{ij}^2= 3-trace(\mathbf{M})det(\mathbf{M})^{-\frac{1}{3}}&#10;\]&#10;\end{document} "/>
  <p:tag name="TRANSPARENT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150"/>
  <p:tag name="BMPHEIGHT" val="158"/>
  <p:tag name="SOURCE" val="\documentclass{slides}&#10;\pagestyle{empty}&#10;\usepackage{color}&#10;\begin{document}&#10;\color{black}&#10;$\mathbf{d}_{i}$&#10;\end{document} "/>
  <p:tag name="TRANSPAREN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166"/>
  <p:tag name="BMPHEIGHT" val="191"/>
  <p:tag name="SOURCE" val="\documentclass{slides}&#10;\pagestyle{empty}&#10;\usepackage{color}&#10;\begin{document}&#10;\color{black}&#10;$\mathbf{d}_{j}$&#10;\end{document} "/>
  <p:tag name="TRANSPARENT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216"/>
  <p:tag name="BMPHEIGHT" val="191"/>
  <p:tag name="SOURCE" val="\documentclass{slides}&#10;\pagestyle{empty}&#10;\usepackage{color}&#10;\begin{document}&#10;\color{black}&#10;$\mathbf{d}_{ij}$&#10;\end{document} "/>
  <p:tag name="TRANSPARENT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216"/>
  <p:tag name="BMPHEIGHT" val="141"/>
  <p:tag name="SOURCE" val="\documentclass{slides}&#10;\pagestyle{empty}&#10;\usepackage{color}&#10;\begin{document}&#10;\color{black}&#10;$\mathbf{\alpha}_{ij}$&#10;\end{document} "/>
  <p:tag name="TRANSPARENT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2166"/>
  <p:tag name="BMPHEIGHT" val="491"/>
  <p:tag name="SOURCE" val="\documentclass{slides}&#10;\pagestyle{empty}&#10;\usepackage{color}&#10;\begin{document}&#10;\color{black}\[&#10;\cos(\alpha_{ij})=\frac{d_{i}^2+d_{j}^2-d_{ij}d_{ji}}{2d_id_j}&#10;\]&#10;\end{document} "/>
  <p:tag name="TRANSPARENT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183"/>
  <p:tag name="BMPHEIGHT" val="166"/>
  <p:tag name="SOURCE" val="\documentclass{slides}&#10;\pagestyle{empty}&#10;\usepackage{color}&#10;\begin{document}&#10;\color{black}&#10;$\mathbf{d}_{k}$&#10;\end{document} "/>
  <p:tag name="TRANSPARENT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250"/>
  <p:tag name="BMPHEIGHT" val="200"/>
  <p:tag name="SOURCE" val="\documentclass{slides}&#10;\pagestyle{empty}&#10;\usepackage{color}&#10;\begin{document}&#10;\color{black}&#10;$\mathbf{d}_{jk}$&#10;\end{document} "/>
  <p:tag name="TRANSPARENT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141"/>
  <p:tag name="BMPHEIGHT" val="166"/>
  <p:tag name="SOURCE" val="\documentclass{slides}&#10;\pagestyle{empty}&#10;\usepackage{color}&#10;\begin{document}&#10;\color{black}&#10;$\mathbf{d}_{l}$&#10;\end{document} "/>
  <p:tag name="TRANSPARENT" val="True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286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286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25106</TotalTime>
  <Words>1002</Words>
  <Application>Microsoft PowerPoint</Application>
  <PresentationFormat>On-screen Show (4:3)</PresentationFormat>
  <Paragraphs>407</Paragraphs>
  <Slides>53</Slides>
  <Notes>34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Default Design</vt:lpstr>
      <vt:lpstr>3d shape reconstruction from photographs: a Multi-View Stereo approach </vt:lpstr>
      <vt:lpstr>Talk plan</vt:lpstr>
      <vt:lpstr>3d model</vt:lpstr>
      <vt:lpstr>Applications: cultural heritage</vt:lpstr>
      <vt:lpstr>Applications: art</vt:lpstr>
      <vt:lpstr>Applications: structure engineering</vt:lpstr>
      <vt:lpstr>Applications: art</vt:lpstr>
      <vt:lpstr>Applications: computer games</vt:lpstr>
      <vt:lpstr>Applications: 3D indexation</vt:lpstr>
      <vt:lpstr>Applications: archaeology</vt:lpstr>
      <vt:lpstr>Applications: large scale modelling</vt:lpstr>
      <vt:lpstr>Scanning technologies</vt:lpstr>
      <vt:lpstr>Scanning technologies</vt:lpstr>
      <vt:lpstr>3d shape from photographs</vt:lpstr>
      <vt:lpstr>3d shape from photographs</vt:lpstr>
      <vt:lpstr>3d shape from photographs</vt:lpstr>
      <vt:lpstr>3d shape from photographs</vt:lpstr>
      <vt:lpstr>3d shape from photographs</vt:lpstr>
      <vt:lpstr>Talk plan</vt:lpstr>
      <vt:lpstr>Multi-view stereo pipeline</vt:lpstr>
      <vt:lpstr>Image acquisition</vt:lpstr>
      <vt:lpstr>Studio image acquisition</vt:lpstr>
      <vt:lpstr>Outdoor image acquisition</vt:lpstr>
      <vt:lpstr>Internet image acquisition</vt:lpstr>
      <vt:lpstr>Video image acquisition</vt:lpstr>
      <vt:lpstr>Multi-view stereo pipeline</vt:lpstr>
      <vt:lpstr>Camera pose</vt:lpstr>
      <vt:lpstr>Robotic arm</vt:lpstr>
      <vt:lpstr>Fiduciary markers</vt:lpstr>
      <vt:lpstr>Structure from motion</vt:lpstr>
      <vt:lpstr>Motion estimation result</vt:lpstr>
      <vt:lpstr>Structure-from-Motion from unordered image collections</vt:lpstr>
      <vt:lpstr>Camera pose</vt:lpstr>
      <vt:lpstr>Practical camera pose estimation</vt:lpstr>
      <vt:lpstr>Practical camera pose estimation</vt:lpstr>
      <vt:lpstr>Matching without descriptors</vt:lpstr>
      <vt:lpstr>Delaunay descriptor</vt:lpstr>
      <vt:lpstr>What if strong perspective distortion is present?</vt:lpstr>
      <vt:lpstr>Two-conic perspective invariant</vt:lpstr>
      <vt:lpstr>Fiduciary pattern video example</vt:lpstr>
      <vt:lpstr>Multi-view stereo pipeline</vt:lpstr>
      <vt:lpstr>Photo-consistency of a 3d point</vt:lpstr>
      <vt:lpstr>Photo-consistency of a 3d point</vt:lpstr>
      <vt:lpstr>Photo-consistency of a 3d patch</vt:lpstr>
      <vt:lpstr>Window comparison:  Normalized Cross Correlation</vt:lpstr>
      <vt:lpstr>Challenges of photo-consistency</vt:lpstr>
      <vt:lpstr>Multi-view stereo algorithms</vt:lpstr>
      <vt:lpstr>Multi-view stereo algorithms</vt:lpstr>
      <vt:lpstr>Different approaches*</vt:lpstr>
      <vt:lpstr>Best flexible algorithms</vt:lpstr>
      <vt:lpstr>Bird’s-eye view: region growing </vt:lpstr>
      <vt:lpstr>Bird’s-eye view: depth-map fusion</vt:lpstr>
      <vt:lpstr>Talk plan</vt:lpstr>
    </vt:vector>
  </TitlesOfParts>
  <Company>Dept. Materials Science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Carlos Hernández</dc:creator>
  <cp:lastModifiedBy> </cp:lastModifiedBy>
  <cp:revision>666</cp:revision>
  <dcterms:created xsi:type="dcterms:W3CDTF">2006-06-12T10:09:48Z</dcterms:created>
  <dcterms:modified xsi:type="dcterms:W3CDTF">2007-01-03T20:06:39Z</dcterms:modified>
</cp:coreProperties>
</file>